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83" r:id="rId14"/>
    <p:sldId id="268" r:id="rId15"/>
    <p:sldId id="269" r:id="rId16"/>
    <p:sldId id="270" r:id="rId17"/>
    <p:sldId id="271" r:id="rId18"/>
    <p:sldId id="272" r:id="rId19"/>
    <p:sldId id="273" r:id="rId20"/>
    <p:sldId id="285" r:id="rId21"/>
    <p:sldId id="274" r:id="rId22"/>
    <p:sldId id="284" r:id="rId23"/>
    <p:sldId id="275" r:id="rId24"/>
    <p:sldId id="276" r:id="rId25"/>
    <p:sldId id="278" r:id="rId26"/>
    <p:sldId id="279" r:id="rId27"/>
    <p:sldId id="280" r:id="rId28"/>
    <p:sldId id="281" r:id="rId29"/>
    <p:sldId id="282" r:id="rId30"/>
    <p:sldId id="286" r:id="rId31"/>
  </p:sldIdLst>
  <p:sldSz cx="9144000" cy="5143500" type="screen16x9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40639" marR="40639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>
          <a:solidFill>
            <a:srgbClr val="FFFFFF"/>
          </a:solidFill>
        </a:uFill>
        <a:latin typeface="+mn-lt"/>
        <a:ea typeface="+mn-ea"/>
        <a:cs typeface="+mn-cs"/>
        <a:sym typeface="Calibri"/>
      </a:defRPr>
    </a:lvl1pPr>
    <a:lvl2pPr marL="40639" marR="40639" indent="3429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>
          <a:solidFill>
            <a:srgbClr val="FFFFFF"/>
          </a:solidFill>
        </a:uFill>
        <a:latin typeface="+mn-lt"/>
        <a:ea typeface="+mn-ea"/>
        <a:cs typeface="+mn-cs"/>
        <a:sym typeface="Calibri"/>
      </a:defRPr>
    </a:lvl2pPr>
    <a:lvl3pPr marL="40639" marR="40639" indent="685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>
          <a:solidFill>
            <a:srgbClr val="FFFFFF"/>
          </a:solidFill>
        </a:uFill>
        <a:latin typeface="+mn-lt"/>
        <a:ea typeface="+mn-ea"/>
        <a:cs typeface="+mn-cs"/>
        <a:sym typeface="Calibri"/>
      </a:defRPr>
    </a:lvl3pPr>
    <a:lvl4pPr marL="40639" marR="40639" indent="10287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>
          <a:solidFill>
            <a:srgbClr val="FFFFFF"/>
          </a:solidFill>
        </a:uFill>
        <a:latin typeface="+mn-lt"/>
        <a:ea typeface="+mn-ea"/>
        <a:cs typeface="+mn-cs"/>
        <a:sym typeface="Calibri"/>
      </a:defRPr>
    </a:lvl4pPr>
    <a:lvl5pPr marL="40639" marR="40639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>
          <a:solidFill>
            <a:srgbClr val="FFFFFF"/>
          </a:solidFill>
        </a:uFill>
        <a:latin typeface="+mn-lt"/>
        <a:ea typeface="+mn-ea"/>
        <a:cs typeface="+mn-cs"/>
        <a:sym typeface="Calibri"/>
      </a:defRPr>
    </a:lvl5pPr>
    <a:lvl6pPr marL="40639" marR="40639" indent="17145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>
          <a:solidFill>
            <a:srgbClr val="FFFFFF"/>
          </a:solidFill>
        </a:uFill>
        <a:latin typeface="+mn-lt"/>
        <a:ea typeface="+mn-ea"/>
        <a:cs typeface="+mn-cs"/>
        <a:sym typeface="Calibri"/>
      </a:defRPr>
    </a:lvl6pPr>
    <a:lvl7pPr marL="40639" marR="40639" indent="2057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>
          <a:solidFill>
            <a:srgbClr val="FFFFFF"/>
          </a:solidFill>
        </a:uFill>
        <a:latin typeface="+mn-lt"/>
        <a:ea typeface="+mn-ea"/>
        <a:cs typeface="+mn-cs"/>
        <a:sym typeface="Calibri"/>
      </a:defRPr>
    </a:lvl7pPr>
    <a:lvl8pPr marL="40639" marR="40639" indent="24003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>
          <a:solidFill>
            <a:srgbClr val="FFFFFF"/>
          </a:solidFill>
        </a:uFill>
        <a:latin typeface="+mn-lt"/>
        <a:ea typeface="+mn-ea"/>
        <a:cs typeface="+mn-cs"/>
        <a:sym typeface="Calibri"/>
      </a:defRPr>
    </a:lvl8pPr>
    <a:lvl9pPr marL="40639" marR="40639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FFFFFF"/>
        </a:solidFill>
        <a:effectLst/>
        <a:uFill>
          <a:solidFill>
            <a:srgbClr val="FFFFFF"/>
          </a:solidFill>
        </a:uFill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8F44A2F1-9E1F-4B54-A3A2-5F16C0AD49E2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B8BBBD">
              <a:alpha val="30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28575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FFFFFF">
              <a:alpha val="35000"/>
            </a:srgb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28575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FFFFFF">
              <a:alpha val="35000"/>
            </a:srgbClr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28575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FFFFFF">
              <a:alpha val="35000"/>
            </a:srgbClr>
          </a:solidFill>
        </a:fill>
      </a:tcStyle>
    </a:firstRow>
  </a:tblStyle>
  <a:tblStyle styleId="{C7B018BB-80A7-4F77-B60F-C8B233D01FF8}" styleName="">
    <a:tblBg/>
    <a:wholeTbl>
      <a:tcTxStyle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>
        <a:font>
          <a:latin typeface="Helvetica Neue Medium"/>
          <a:ea typeface="Helvetica Neue Medium"/>
          <a:cs typeface="Helvetica Neue Medium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>
        <a:font>
          <a:latin typeface="Helvetica Neue Medium"/>
          <a:ea typeface="Helvetica Neue Medium"/>
          <a:cs typeface="Helvetica Neue Medium"/>
        </a:font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rgbClr val="EDEADD"/>
          </a:solidFill>
        </a:fill>
      </a:tcStyle>
    </a:band2H>
    <a:firstCol>
      <a:tcTxStyle>
        <a:font>
          <a:latin typeface="Helvetica Neue Medium"/>
          <a:ea typeface="Helvetica Neue Medium"/>
          <a:cs typeface="Helvetica Neue Medium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>
        <a:font>
          <a:latin typeface="Helvetica Neue Medium"/>
          <a:ea typeface="Helvetica Neue Medium"/>
          <a:cs typeface="Helvetica Neue Medium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>
        <a:font>
          <a:latin typeface="Helvetica Neue Medium"/>
          <a:ea typeface="Helvetica Neue Medium"/>
          <a:cs typeface="Helvetica Neue Medium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ADBDA"/>
          </a:solidFill>
        </a:fill>
      </a:tcStyle>
    </a:band2H>
    <a:firstCol>
      <a:tcTxStyle b="on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/>
      <a:tcStyle>
        <a:tcBdr/>
        <a:fill>
          <a:solidFill>
            <a:srgbClr val="9A9AA5"/>
          </a:solidFill>
        </a:fill>
      </a:tcStyle>
    </a:band2H>
    <a:firstCol>
      <a:tcTxStyle b="on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4C3C2611-4C71-4FC5-86AE-919BDF0F9419}" styleName="">
    <a:tblBg/>
    <a:wholeTbl>
      <a:tcTxStyle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9" d="100"/>
          <a:sy n="99" d="100"/>
        </p:scale>
        <p:origin x="92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hape 1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20" name="Shape 2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584200" latinLnBrk="0">
      <a:defRPr sz="2200">
        <a:latin typeface="Lucida Grande"/>
        <a:ea typeface="Lucida Grande"/>
        <a:cs typeface="Lucida Grande"/>
        <a:sym typeface="Lucida Grande"/>
      </a:defRPr>
    </a:lvl1pPr>
    <a:lvl2pPr indent="457200" defTabSz="584200" latinLnBrk="0">
      <a:defRPr sz="2200">
        <a:latin typeface="Lucida Grande"/>
        <a:ea typeface="Lucida Grande"/>
        <a:cs typeface="Lucida Grande"/>
        <a:sym typeface="Lucida Grande"/>
      </a:defRPr>
    </a:lvl2pPr>
    <a:lvl3pPr indent="914400" defTabSz="584200" latinLnBrk="0">
      <a:defRPr sz="2200">
        <a:latin typeface="Lucida Grande"/>
        <a:ea typeface="Lucida Grande"/>
        <a:cs typeface="Lucida Grande"/>
        <a:sym typeface="Lucida Grande"/>
      </a:defRPr>
    </a:lvl3pPr>
    <a:lvl4pPr indent="1371600" defTabSz="584200" latinLnBrk="0">
      <a:defRPr sz="2200">
        <a:latin typeface="Lucida Grande"/>
        <a:ea typeface="Lucida Grande"/>
        <a:cs typeface="Lucida Grande"/>
        <a:sym typeface="Lucida Grande"/>
      </a:defRPr>
    </a:lvl4pPr>
    <a:lvl5pPr indent="1828800" defTabSz="584200" latinLnBrk="0">
      <a:defRPr sz="2200">
        <a:latin typeface="Lucida Grande"/>
        <a:ea typeface="Lucida Grande"/>
        <a:cs typeface="Lucida Grande"/>
        <a:sym typeface="Lucida Grande"/>
      </a:defRPr>
    </a:lvl5pPr>
    <a:lvl6pPr indent="2286000" defTabSz="584200" latinLnBrk="0">
      <a:defRPr sz="2200">
        <a:latin typeface="Lucida Grande"/>
        <a:ea typeface="Lucida Grande"/>
        <a:cs typeface="Lucida Grande"/>
        <a:sym typeface="Lucida Grande"/>
      </a:defRPr>
    </a:lvl6pPr>
    <a:lvl7pPr indent="2743200" defTabSz="584200" latinLnBrk="0">
      <a:defRPr sz="2200">
        <a:latin typeface="Lucida Grande"/>
        <a:ea typeface="Lucida Grande"/>
        <a:cs typeface="Lucida Grande"/>
        <a:sym typeface="Lucida Grande"/>
      </a:defRPr>
    </a:lvl7pPr>
    <a:lvl8pPr indent="3200400" defTabSz="584200" latinLnBrk="0">
      <a:defRPr sz="2200">
        <a:latin typeface="Lucida Grande"/>
        <a:ea typeface="Lucida Grande"/>
        <a:cs typeface="Lucida Grande"/>
        <a:sym typeface="Lucida Grande"/>
      </a:defRPr>
    </a:lvl8pPr>
    <a:lvl9pPr indent="3657600" defTabSz="584200" latinLnBrk="0">
      <a:defRPr sz="2200">
        <a:latin typeface="Lucida Grande"/>
        <a:ea typeface="Lucida Grande"/>
        <a:cs typeface="Lucida Grande"/>
        <a:sym typeface="Lucida Grande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26" name="Shape 26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 marL="80327" marR="40639" defTabSz="914400">
              <a:lnSpc>
                <a:spcPct val="80000"/>
              </a:lnSpc>
              <a:buClr>
                <a:srgbClr val="000000"/>
              </a:buClr>
              <a:buFont typeface="Verdana"/>
              <a:def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defRPr>
            </a:pPr>
            <a:r>
              <a:t>Il candidato dovrà: </a:t>
            </a:r>
          </a:p>
          <a:p>
            <a:pPr marL="80327" marR="40639" defTabSz="914400">
              <a:lnSpc>
                <a:spcPct val="80000"/>
              </a:lnSpc>
              <a:buClr>
                <a:srgbClr val="FF6600"/>
              </a:buClr>
              <a:buFont typeface="Verdana"/>
            </a:pPr>
            <a:r>
              <a:rPr sz="1200">
                <a:solidFill>
                  <a:srgbClr val="FF6600"/>
                </a:solidFill>
                <a:uFill>
                  <a:solidFill>
                    <a:srgbClr val="FF66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1.</a:t>
            </a:r>
            <a:r>
              <a: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 Essere Socio Ordinario da almeno un anno;</a:t>
            </a:r>
            <a:br>
              <a: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rPr>
            </a:br>
            <a:r>
              <a:rPr sz="1200">
                <a:solidFill>
                  <a:srgbClr val="FF6600"/>
                </a:solidFill>
                <a:uFill>
                  <a:solidFill>
                    <a:srgbClr val="FF66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2.</a:t>
            </a:r>
            <a:r>
              <a: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 Aver fatto domanda di ammissione scritta al Presidente della Associazione;</a:t>
            </a:r>
            <a:br>
              <a: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rPr>
            </a:br>
            <a:r>
              <a:rPr sz="1200">
                <a:solidFill>
                  <a:srgbClr val="FF6600"/>
                </a:solidFill>
                <a:uFill>
                  <a:solidFill>
                    <a:srgbClr val="FF66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3.</a:t>
            </a:r>
            <a:r>
              <a: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 Dovrà inviare alla sede della Associazione, o al Presidente della Commissione Accettazione Soci la seguente documentazione:</a:t>
            </a:r>
          </a:p>
          <a:p>
            <a:pPr marL="80327" marR="40639" defTabSz="914400">
              <a:lnSpc>
                <a:spcPct val="80000"/>
              </a:lnSpc>
              <a:buClr>
                <a:srgbClr val="000000"/>
              </a:buClr>
              <a:buFont typeface="Verdana"/>
            </a:pPr>
            <a:r>
              <a:rPr sz="1200">
                <a:uFill>
                  <a:solidFill>
                    <a:srgbClr val="000000"/>
                  </a:solidFill>
                </a:uFill>
              </a:rPr>
              <a:t>	</a:t>
            </a:r>
            <a:r>
              <a:rPr sz="1200">
                <a:solidFill>
                  <a:srgbClr val="FF6600"/>
                </a:solidFill>
                <a:uFill>
                  <a:solidFill>
                    <a:srgbClr val="FF66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a)</a:t>
            </a:r>
            <a:r>
              <a: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 curriculum scientifico/culturale;</a:t>
            </a:r>
            <a:br>
              <a: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rPr>
            </a:br>
            <a:r>
              <a: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	</a:t>
            </a:r>
            <a:r>
              <a:rPr sz="1200">
                <a:solidFill>
                  <a:srgbClr val="FF6600"/>
                </a:solidFill>
                <a:uFill>
                  <a:solidFill>
                    <a:srgbClr val="FF66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b)</a:t>
            </a:r>
            <a:r>
              <a: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rPr>
              <a:t> documentazione relativa di almeno tre casi di clinica protesica personalmente trattati.</a:t>
            </a:r>
          </a:p>
          <a:p>
            <a:pPr marL="80327" marR="40639" defTabSz="914400">
              <a:lnSpc>
                <a:spcPct val="80000"/>
              </a:lnSpc>
              <a:buClr>
                <a:srgbClr val="000000"/>
              </a:buClr>
              <a:buFont typeface="Verdana"/>
              <a:def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defRPr>
            </a:pPr>
            <a:r>
              <a:t>Per il trattamento di un caso clinico protesico si intende la terapia di tutti i problemi presenti e non una terapia isolata che non consideri le necessità dell'intero cavo orale.</a:t>
            </a:r>
            <a:br/>
            <a:r>
              <a:t>I tre casi preferibilmente devono avere diverso orientamento terapeutico protesico per dare alla Commissione maggiori possibilità di valutazione.</a:t>
            </a:r>
          </a:p>
          <a:p>
            <a:pPr marL="80327" marR="40639" defTabSz="914400">
              <a:lnSpc>
                <a:spcPct val="80000"/>
              </a:lnSpc>
              <a:buClr>
                <a:srgbClr val="000000"/>
              </a:buClr>
              <a:buFont typeface="Verdana"/>
              <a:def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defRPr>
            </a:pPr>
            <a:r>
              <a:t>Comunque almeno due casi devono essere risolti con una riabilitazione protesica complessa.</a:t>
            </a:r>
            <a:br/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33" name="Shape 33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 marL="80327" marR="40639" defTabSz="914400">
              <a:lnSpc>
                <a:spcPct val="80000"/>
              </a:lnSpc>
              <a:buClr>
                <a:srgbClr val="000000"/>
              </a:buClr>
              <a:buFont typeface="Verdana"/>
              <a:def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defRPr>
            </a:pPr>
            <a:r>
              <a:t>Per quanto riguarda la parte descrittiva di ogni singolo punto, può avvenire o su fogli dattiloscritti o su fogli dattiloscritti o, preferibilmente, con scritte e grafici inglobate nella presentazione digitale.</a:t>
            </a:r>
            <a:br/>
            <a:r>
              <a:t>I quadri della presentazione contenenti immagini cliniche non devono superare il numero di 60 per ogni singolo caso clinico e non devono contenere più di 4 immagini per quadro. </a:t>
            </a:r>
          </a:p>
          <a:p>
            <a:pPr marL="80327" marR="40639" defTabSz="914400">
              <a:lnSpc>
                <a:spcPct val="80000"/>
              </a:lnSpc>
              <a:buClr>
                <a:srgbClr val="000000"/>
              </a:buClr>
              <a:buFont typeface="Verdana"/>
              <a:def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defRPr>
            </a:pPr>
            <a:r>
              <a:t>Le immagini devono essere accompagnate da didascalie.</a:t>
            </a:r>
          </a:p>
          <a:p>
            <a:pPr marL="80327" marR="40639" defTabSz="914400">
              <a:lnSpc>
                <a:spcPct val="80000"/>
              </a:lnSpc>
              <a:buClr>
                <a:srgbClr val="000000"/>
              </a:buClr>
              <a:buFont typeface="Verdana"/>
              <a:defRPr sz="1200">
                <a:uFill>
                  <a:solidFill>
                    <a:srgbClr val="000000"/>
                  </a:solidFill>
                </a:uFill>
                <a:latin typeface="Verdana"/>
                <a:ea typeface="Verdana"/>
                <a:cs typeface="Verdana"/>
                <a:sym typeface="Verdana"/>
              </a:defRPr>
            </a:pPr>
            <a:r>
              <a:t>Evitare qualsiasi effetto di animazione. </a:t>
            </a: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7299316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1837782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ema di Offi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olo Test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Titolo Testo</a:t>
            </a:r>
          </a:p>
        </p:txBody>
      </p:sp>
      <p:sp>
        <p:nvSpPr>
          <p:cNvPr id="12" name="Corpo livello uno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13" name="Numero diapositiva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Testo"/>
          <p:cNvSpPr txBox="1">
            <a:spLocks noGrp="1"/>
          </p:cNvSpPr>
          <p:nvPr>
            <p:ph type="title"/>
          </p:nvPr>
        </p:nvSpPr>
        <p:spPr>
          <a:xfrm>
            <a:off x="457200" y="69850"/>
            <a:ext cx="8229600" cy="11303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r>
              <a:t>Titolo Testo</a:t>
            </a:r>
          </a:p>
        </p:txBody>
      </p:sp>
      <p:sp>
        <p:nvSpPr>
          <p:cNvPr id="3" name="Corpo livello uno…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94335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>
            <a:lvl2pPr marL="731837" indent="-285750">
              <a:spcBef>
                <a:spcPts val="700"/>
              </a:spcBef>
              <a:buChar char="–"/>
              <a:defRPr sz="2800"/>
            </a:lvl2pPr>
            <a:lvl3pPr marL="1131887" indent="-228600">
              <a:spcBef>
                <a:spcPts val="600"/>
              </a:spcBef>
              <a:defRPr sz="2400"/>
            </a:lvl3pPr>
            <a:lvl4pPr marL="1589087" indent="-228600">
              <a:spcBef>
                <a:spcPts val="500"/>
              </a:spcBef>
              <a:buChar char="–"/>
              <a:defRPr sz="2000"/>
            </a:lvl4pPr>
            <a:lvl5pPr marL="2046287" indent="-228600">
              <a:spcBef>
                <a:spcPts val="500"/>
              </a:spcBef>
              <a:buChar char="»"/>
              <a:defRPr sz="2000"/>
            </a:lvl5pPr>
          </a:lstStyle>
          <a:p>
            <a:r>
              <a:t>Corpo livello uno</a:t>
            </a:r>
          </a:p>
          <a:p>
            <a:pPr lvl="1"/>
            <a:r>
              <a:t>Corpo livello due</a:t>
            </a:r>
          </a:p>
          <a:p>
            <a:pPr lvl="2"/>
            <a:r>
              <a:t>Corpo livello tre</a:t>
            </a:r>
          </a:p>
          <a:p>
            <a:pPr lvl="3"/>
            <a:r>
              <a:t>Corpo livello quattro</a:t>
            </a:r>
          </a:p>
          <a:p>
            <a:pPr lvl="4"/>
            <a:r>
              <a:t>Corpo livello cinque</a:t>
            </a:r>
          </a:p>
        </p:txBody>
      </p:sp>
      <p:sp>
        <p:nvSpPr>
          <p:cNvPr id="4" name="Numero diapositiva"/>
          <p:cNvSpPr txBox="1">
            <a:spLocks noGrp="1"/>
          </p:cNvSpPr>
          <p:nvPr>
            <p:ph type="sldNum" sz="quarter" idx="2"/>
          </p:nvPr>
        </p:nvSpPr>
        <p:spPr>
          <a:xfrm>
            <a:off x="7484814" y="4774555"/>
            <a:ext cx="268785" cy="258465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ctr">
            <a:spAutoFit/>
          </a:bodyPr>
          <a:lstStyle>
            <a:lvl1pPr marL="0" marR="0" algn="ctr" defTabSz="584200">
              <a:defRPr sz="1200"/>
            </a:lvl1pPr>
          </a:lstStyle>
          <a:p>
            <a:fld id="{86CB4B4D-7CA3-9044-876B-883B54F8677D}" type="slidenum">
              <a:t>‹N›</a:t>
            </a:fld>
            <a:endParaRPr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</p:sldLayoutIdLst>
  <p:transition spd="med"/>
  <p:txStyles>
    <p:titleStyle>
      <a:lvl1pPr marL="39687" marR="40639" indent="-39687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1pPr>
      <a:lvl2pPr marL="39687" marR="40639" indent="417512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2pPr>
      <a:lvl3pPr marL="39687" marR="40639" indent="874712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3pPr>
      <a:lvl4pPr marL="39687" marR="40639" indent="1331912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4pPr>
      <a:lvl5pPr marL="39687" marR="40639" indent="1789112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5pPr>
      <a:lvl6pPr marL="39687" marR="40639" indent="2246312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6pPr>
      <a:lvl7pPr marL="39687" marR="40639" indent="2703512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7pPr>
      <a:lvl8pPr marL="39687" marR="40639" indent="3160712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8pPr>
      <a:lvl9pPr marL="39687" marR="40639" indent="3617912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9pPr>
    </p:titleStyle>
    <p:bodyStyle>
      <a:lvl1pPr marL="382587" marR="40639" indent="-342900" algn="l" defTabSz="914400" rtl="0" latinLnBrk="0">
        <a:lnSpc>
          <a:spcPct val="100000"/>
        </a:lnSpc>
        <a:spcBef>
          <a:spcPts val="800"/>
        </a:spcBef>
        <a:spcAft>
          <a:spcPts val="0"/>
        </a:spcAft>
        <a:buClr>
          <a:srgbClr val="FFFFFF"/>
        </a:buClr>
        <a:buSzPct val="100000"/>
        <a:buFont typeface="Arial"/>
        <a:buChar char="•"/>
        <a:tabLst/>
        <a:defRPr sz="32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1pPr>
      <a:lvl2pPr marL="772658" marR="40639" indent="-326571" algn="l" defTabSz="914400" rtl="0" latinLnBrk="0">
        <a:lnSpc>
          <a:spcPct val="100000"/>
        </a:lnSpc>
        <a:spcBef>
          <a:spcPts val="800"/>
        </a:spcBef>
        <a:spcAft>
          <a:spcPts val="0"/>
        </a:spcAft>
        <a:buClr>
          <a:srgbClr val="FFFFFF"/>
        </a:buClr>
        <a:buSzPct val="100000"/>
        <a:buFont typeface="Arial"/>
        <a:buChar char="•"/>
        <a:tabLst/>
        <a:defRPr sz="32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2pPr>
      <a:lvl3pPr marL="1208087" marR="40639" indent="-304800" algn="l" defTabSz="914400" rtl="0" latinLnBrk="0">
        <a:lnSpc>
          <a:spcPct val="100000"/>
        </a:lnSpc>
        <a:spcBef>
          <a:spcPts val="800"/>
        </a:spcBef>
        <a:spcAft>
          <a:spcPts val="0"/>
        </a:spcAft>
        <a:buClr>
          <a:srgbClr val="FFFFFF"/>
        </a:buClr>
        <a:buSzPct val="100000"/>
        <a:buFont typeface="Arial"/>
        <a:buChar char="•"/>
        <a:tabLst/>
        <a:defRPr sz="32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3pPr>
      <a:lvl4pPr marL="1726247" marR="40639" indent="-365760" algn="l" defTabSz="914400" rtl="0" latinLnBrk="0">
        <a:lnSpc>
          <a:spcPct val="100000"/>
        </a:lnSpc>
        <a:spcBef>
          <a:spcPts val="800"/>
        </a:spcBef>
        <a:spcAft>
          <a:spcPts val="0"/>
        </a:spcAft>
        <a:buClr>
          <a:srgbClr val="FFFFFF"/>
        </a:buClr>
        <a:buSzPct val="100000"/>
        <a:buFont typeface="Arial"/>
        <a:buChar char="•"/>
        <a:tabLst/>
        <a:defRPr sz="32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4pPr>
      <a:lvl5pPr marL="2183447" marR="40639" indent="-365760" algn="l" defTabSz="914400" rtl="0" latinLnBrk="0">
        <a:lnSpc>
          <a:spcPct val="100000"/>
        </a:lnSpc>
        <a:spcBef>
          <a:spcPts val="800"/>
        </a:spcBef>
        <a:spcAft>
          <a:spcPts val="0"/>
        </a:spcAft>
        <a:buClr>
          <a:srgbClr val="FFFFFF"/>
        </a:buClr>
        <a:buSzPct val="100000"/>
        <a:buFont typeface="Arial"/>
        <a:buChar char="•"/>
        <a:tabLst/>
        <a:defRPr sz="32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5pPr>
      <a:lvl6pPr marL="2183447" marR="40639" indent="-365760" algn="l" defTabSz="914400" rtl="0" latinLnBrk="0">
        <a:lnSpc>
          <a:spcPct val="100000"/>
        </a:lnSpc>
        <a:spcBef>
          <a:spcPts val="800"/>
        </a:spcBef>
        <a:spcAft>
          <a:spcPts val="0"/>
        </a:spcAft>
        <a:buClr>
          <a:srgbClr val="FFFFFF"/>
        </a:buClr>
        <a:buSzPct val="100000"/>
        <a:buFont typeface="Arial"/>
        <a:buChar char="•"/>
        <a:tabLst/>
        <a:defRPr sz="32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6pPr>
      <a:lvl7pPr marL="2183447" marR="40639" indent="-365760" algn="l" defTabSz="914400" rtl="0" latinLnBrk="0">
        <a:lnSpc>
          <a:spcPct val="100000"/>
        </a:lnSpc>
        <a:spcBef>
          <a:spcPts val="800"/>
        </a:spcBef>
        <a:spcAft>
          <a:spcPts val="0"/>
        </a:spcAft>
        <a:buClr>
          <a:srgbClr val="FFFFFF"/>
        </a:buClr>
        <a:buSzPct val="100000"/>
        <a:buFont typeface="Arial"/>
        <a:buChar char="•"/>
        <a:tabLst/>
        <a:defRPr sz="32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7pPr>
      <a:lvl8pPr marL="2183447" marR="40639" indent="-365760" algn="l" defTabSz="914400" rtl="0" latinLnBrk="0">
        <a:lnSpc>
          <a:spcPct val="100000"/>
        </a:lnSpc>
        <a:spcBef>
          <a:spcPts val="800"/>
        </a:spcBef>
        <a:spcAft>
          <a:spcPts val="0"/>
        </a:spcAft>
        <a:buClr>
          <a:srgbClr val="FFFFFF"/>
        </a:buClr>
        <a:buSzPct val="100000"/>
        <a:buFont typeface="Arial"/>
        <a:buChar char="•"/>
        <a:tabLst/>
        <a:defRPr sz="32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8pPr>
      <a:lvl9pPr marL="2183447" marR="40639" indent="-365760" algn="l" defTabSz="914400" rtl="0" latinLnBrk="0">
        <a:lnSpc>
          <a:spcPct val="100000"/>
        </a:lnSpc>
        <a:spcBef>
          <a:spcPts val="800"/>
        </a:spcBef>
        <a:spcAft>
          <a:spcPts val="0"/>
        </a:spcAft>
        <a:buClr>
          <a:srgbClr val="FFFFFF"/>
        </a:buClr>
        <a:buSzPct val="100000"/>
        <a:buFont typeface="Arial"/>
        <a:buChar char="•"/>
        <a:tabLst/>
        <a:defRPr sz="3200" b="0" i="0" u="none" strike="noStrike" cap="none" spc="0" baseline="0">
          <a:solidFill>
            <a:srgbClr val="FFFFFF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1pPr>
      <a:lvl2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2pPr>
      <a:lvl3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3pPr>
      <a:lvl4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4pPr>
      <a:lvl5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5pPr>
      <a:lvl6pPr marL="0" marR="0" indent="2286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6pPr>
      <a:lvl7pPr marL="0" marR="0" indent="2743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7pPr>
      <a:lvl8pPr marL="0" marR="0" indent="3200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8pPr>
      <a:lvl9pPr marL="0" marR="0" indent="3657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>
            <a:solidFill>
              <a:srgbClr val="FFFFFF"/>
            </a:solidFill>
          </a:uFill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Accademia Italiana di Odontoiatria Protesica Commissione AIOP Young"/>
          <p:cNvSpPr txBox="1">
            <a:spLocks noGrp="1"/>
          </p:cNvSpPr>
          <p:nvPr>
            <p:ph type="title"/>
          </p:nvPr>
        </p:nvSpPr>
        <p:spPr>
          <a:xfrm>
            <a:off x="685800" y="1384300"/>
            <a:ext cx="7772400" cy="1530350"/>
          </a:xfrm>
          <a:prstGeom prst="rect">
            <a:avLst/>
          </a:prstGeom>
        </p:spPr>
        <p:txBody>
          <a:bodyPr/>
          <a:lstStyle/>
          <a:p>
            <a:pPr marR="81279" indent="0"/>
            <a:r>
              <a:rPr sz="2800" b="1" dirty="0">
                <a:solidFill>
                  <a:srgbClr val="FF8000"/>
                </a:solidFill>
                <a:uFill>
                  <a:solidFill>
                    <a:srgbClr val="FF8000"/>
                  </a:solidFill>
                </a:uFill>
                <a:latin typeface="Century Gothic" panose="020B0502020202020204" pitchFamily="34" charset="0"/>
              </a:rPr>
              <a:t>Accademia </a:t>
            </a:r>
            <a:r>
              <a:rPr sz="2800" b="1" dirty="0" err="1">
                <a:solidFill>
                  <a:srgbClr val="FF8000"/>
                </a:solidFill>
                <a:uFill>
                  <a:solidFill>
                    <a:srgbClr val="FF8000"/>
                  </a:solidFill>
                </a:uFill>
                <a:latin typeface="Century Gothic" panose="020B0502020202020204" pitchFamily="34" charset="0"/>
              </a:rPr>
              <a:t>Italiana</a:t>
            </a:r>
            <a:r>
              <a:rPr sz="2800" b="1" dirty="0">
                <a:solidFill>
                  <a:srgbClr val="FF8000"/>
                </a:solidFill>
                <a:uFill>
                  <a:solidFill>
                    <a:srgbClr val="FF8000"/>
                  </a:solidFill>
                </a:uFill>
                <a:latin typeface="Century Gothic" panose="020B0502020202020204" pitchFamily="34" charset="0"/>
              </a:rPr>
              <a:t> di </a:t>
            </a:r>
            <a:r>
              <a:rPr sz="2800" b="1" dirty="0" err="1">
                <a:solidFill>
                  <a:srgbClr val="FF8000"/>
                </a:solidFill>
                <a:uFill>
                  <a:solidFill>
                    <a:srgbClr val="FF8000"/>
                  </a:solidFill>
                </a:uFill>
                <a:latin typeface="Century Gothic" panose="020B0502020202020204" pitchFamily="34" charset="0"/>
              </a:rPr>
              <a:t>Odontoiatria</a:t>
            </a:r>
            <a:r>
              <a:rPr sz="2800" b="1" dirty="0">
                <a:solidFill>
                  <a:srgbClr val="FF8000"/>
                </a:solidFill>
                <a:uFill>
                  <a:solidFill>
                    <a:srgbClr val="FF8000"/>
                  </a:solidFill>
                </a:uFill>
                <a:latin typeface="Century Gothic" panose="020B0502020202020204" pitchFamily="34" charset="0"/>
              </a:rPr>
              <a:t> </a:t>
            </a:r>
            <a:r>
              <a:rPr sz="2800" b="1" dirty="0" err="1">
                <a:solidFill>
                  <a:srgbClr val="FF8000"/>
                </a:solidFill>
                <a:uFill>
                  <a:solidFill>
                    <a:srgbClr val="FF8000"/>
                  </a:solidFill>
                </a:uFill>
                <a:latin typeface="Century Gothic" panose="020B0502020202020204" pitchFamily="34" charset="0"/>
              </a:rPr>
              <a:t>Protesica</a:t>
            </a:r>
            <a:br>
              <a:rPr sz="2800" dirty="0">
                <a:latin typeface="Century Gothic" panose="020B0502020202020204" pitchFamily="34" charset="0"/>
              </a:rPr>
            </a:br>
            <a:r>
              <a:rPr sz="2800" dirty="0">
                <a:latin typeface="Century Gothic" panose="020B0502020202020204" pitchFamily="34" charset="0"/>
              </a:rPr>
              <a:t>Co</a:t>
            </a:r>
            <a:r>
              <a:rPr lang="it-IT" sz="2800" dirty="0" err="1">
                <a:latin typeface="Century Gothic" panose="020B0502020202020204" pitchFamily="34" charset="0"/>
              </a:rPr>
              <a:t>ncorso</a:t>
            </a:r>
            <a:r>
              <a:rPr sz="2800" dirty="0">
                <a:latin typeface="Century Gothic" panose="020B0502020202020204" pitchFamily="34" charset="0"/>
              </a:rPr>
              <a:t> AIOP Young</a:t>
            </a:r>
          </a:p>
        </p:txBody>
      </p:sp>
      <p:sp>
        <p:nvSpPr>
          <p:cNvPr id="23" name="Candidato:"/>
          <p:cNvSpPr txBox="1">
            <a:spLocks noGrp="1"/>
          </p:cNvSpPr>
          <p:nvPr>
            <p:ph type="body" sz="half" idx="1"/>
          </p:nvPr>
        </p:nvSpPr>
        <p:spPr>
          <a:xfrm>
            <a:off x="1371600" y="2914650"/>
            <a:ext cx="6400800" cy="2228850"/>
          </a:xfrm>
          <a:prstGeom prst="rect">
            <a:avLst/>
          </a:prstGeom>
        </p:spPr>
        <p:txBody>
          <a:bodyPr/>
          <a:lstStyle>
            <a:lvl1pPr marL="39687" marR="81279" indent="0" algn="ctr">
              <a:buSzTx/>
              <a:buNone/>
              <a:defRPr sz="2400"/>
            </a:lvl1pPr>
          </a:lstStyle>
          <a:p>
            <a:r>
              <a:rPr dirty="0" err="1">
                <a:latin typeface="Century Gothic" panose="020B0502020202020204" pitchFamily="34" charset="0"/>
              </a:rPr>
              <a:t>Candidato</a:t>
            </a:r>
            <a:r>
              <a:rPr dirty="0">
                <a:latin typeface="Century Gothic" panose="020B0502020202020204" pitchFamily="34" charset="0"/>
              </a:rPr>
              <a:t>:</a:t>
            </a:r>
          </a:p>
        </p:txBody>
      </p:sp>
      <p:pic>
        <p:nvPicPr>
          <p:cNvPr id="24" name="image.png" descr="image.png"/>
          <p:cNvPicPr>
            <a:picLocks/>
          </p:cNvPicPr>
          <p:nvPr/>
        </p:nvPicPr>
        <p:blipFill>
          <a:blip r:embed="rId3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Ortopantomografia (se indicata)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Ortopantomografia</a:t>
            </a:r>
            <a:r>
              <a:rPr sz="2800" dirty="0">
                <a:latin typeface="Century Gothic" panose="020B0502020202020204" pitchFamily="34" charset="0"/>
              </a:rPr>
              <a:t> (se </a:t>
            </a:r>
            <a:r>
              <a:rPr sz="2800" dirty="0" err="1">
                <a:latin typeface="Century Gothic" panose="020B0502020202020204" pitchFamily="34" charset="0"/>
              </a:rPr>
              <a:t>indicata</a:t>
            </a:r>
            <a:r>
              <a:rPr sz="2800" dirty="0">
                <a:latin typeface="Century Gothic" panose="020B0502020202020204" pitchFamily="34" charset="0"/>
              </a:rPr>
              <a:t>)</a:t>
            </a:r>
          </a:p>
        </p:txBody>
      </p:sp>
      <p:pic>
        <p:nvPicPr>
          <p:cNvPr id="95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96" name="Rettangolo"/>
          <p:cNvSpPr/>
          <p:nvPr/>
        </p:nvSpPr>
        <p:spPr>
          <a:xfrm>
            <a:off x="428625" y="1214437"/>
            <a:ext cx="8215313" cy="3357563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Altri esami radiografici (se indicati)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Altri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esami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radiografici</a:t>
            </a:r>
            <a:r>
              <a:rPr sz="2800" dirty="0">
                <a:latin typeface="Century Gothic" panose="020B0502020202020204" pitchFamily="34" charset="0"/>
              </a:rPr>
              <a:t> (se </a:t>
            </a:r>
            <a:r>
              <a:rPr sz="2800" dirty="0" err="1">
                <a:latin typeface="Century Gothic" panose="020B0502020202020204" pitchFamily="34" charset="0"/>
              </a:rPr>
              <a:t>indicati</a:t>
            </a:r>
            <a:r>
              <a:rPr sz="2800" dirty="0">
                <a:latin typeface="Century Gothic" panose="020B0502020202020204" pitchFamily="34" charset="0"/>
              </a:rPr>
              <a:t>)</a:t>
            </a:r>
          </a:p>
        </p:txBody>
      </p:sp>
      <p:pic>
        <p:nvPicPr>
          <p:cNvPr id="99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100" name="Rettangolo"/>
          <p:cNvSpPr/>
          <p:nvPr/>
        </p:nvSpPr>
        <p:spPr>
          <a:xfrm>
            <a:off x="428625" y="1214437"/>
            <a:ext cx="8215313" cy="3357563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Analisi dell’esame radiografic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Analisi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dell’esame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radiografico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103" name="testo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 marR="81279">
              <a:defRPr sz="2000" i="1"/>
            </a:lvl1pPr>
          </a:lstStyle>
          <a:p>
            <a:r>
              <a:rPr sz="1600" i="0" dirty="0">
                <a:latin typeface="Century Gothic" panose="020B0502020202020204" pitchFamily="34" charset="0"/>
              </a:rPr>
              <a:t>testo</a:t>
            </a:r>
          </a:p>
        </p:txBody>
      </p:sp>
      <p:pic>
        <p:nvPicPr>
          <p:cNvPr id="104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10A4BDC-BB9C-E891-2B8D-46D4AA241F3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Analisi dell’esame radiografico">
            <a:extLst>
              <a:ext uri="{FF2B5EF4-FFF2-40B4-BE49-F238E27FC236}">
                <a16:creationId xmlns:a16="http://schemas.microsoft.com/office/drawing/2014/main" id="{004CC076-8672-CA8C-1629-E83B08E0BD78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423583" y="63126"/>
            <a:ext cx="8229600" cy="11303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Analisi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lang="it-IT" sz="2800" dirty="0">
                <a:latin typeface="Century Gothic" panose="020B0502020202020204" pitchFamily="34" charset="0"/>
              </a:rPr>
              <a:t>occlusale del caso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103" name="testo">
            <a:extLst>
              <a:ext uri="{FF2B5EF4-FFF2-40B4-BE49-F238E27FC236}">
                <a16:creationId xmlns:a16="http://schemas.microsoft.com/office/drawing/2014/main" id="{6BB737B2-BAC8-3920-76AE-0880082A837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 marR="81279">
              <a:defRPr sz="2000" i="1"/>
            </a:lvl1pPr>
          </a:lstStyle>
          <a:p>
            <a:r>
              <a:rPr sz="1600" i="0" dirty="0">
                <a:latin typeface="Century Gothic" panose="020B0502020202020204" pitchFamily="34" charset="0"/>
              </a:rPr>
              <a:t>testo</a:t>
            </a:r>
          </a:p>
        </p:txBody>
      </p:sp>
      <p:pic>
        <p:nvPicPr>
          <p:cNvPr id="104" name="image.png" descr="image.png">
            <a:extLst>
              <a:ext uri="{FF2B5EF4-FFF2-40B4-BE49-F238E27FC236}">
                <a16:creationId xmlns:a16="http://schemas.microsoft.com/office/drawing/2014/main" id="{FF49AA5D-41FD-4A5E-6094-F0E2EBE9E5AE}"/>
              </a:ext>
            </a:extLst>
          </p:cNvPr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</p:spTree>
    <p:extLst>
      <p:ext uri="{BB962C8B-B14F-4D97-AF65-F5344CB8AC3E}">
        <p14:creationId xmlns:p14="http://schemas.microsoft.com/office/powerpoint/2010/main" val="1880318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Foto dei Modelli iniziali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Modelli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iniziali</a:t>
            </a:r>
            <a:r>
              <a:rPr lang="it-IT" sz="2800" dirty="0">
                <a:latin typeface="Century Gothic" panose="020B0502020202020204" pitchFamily="34" charset="0"/>
              </a:rPr>
              <a:t> (se indicato, montati in articolatore)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107" name="Sono ammesse le foto delle scansioni intraorali in caso di ricostruzioni full digital."/>
          <p:cNvSpPr txBox="1">
            <a:spLocks noGrp="1"/>
          </p:cNvSpPr>
          <p:nvPr>
            <p:ph type="body" sz="half" idx="1"/>
          </p:nvPr>
        </p:nvSpPr>
        <p:spPr>
          <a:xfrm>
            <a:off x="55470" y="4313143"/>
            <a:ext cx="9033060" cy="406774"/>
          </a:xfrm>
          <a:prstGeom prst="rect">
            <a:avLst/>
          </a:prstGeom>
        </p:spPr>
        <p:txBody>
          <a:bodyPr/>
          <a:lstStyle>
            <a:lvl1pPr marR="81279">
              <a:defRPr sz="2000"/>
            </a:lvl1pPr>
          </a:lstStyle>
          <a:p>
            <a:r>
              <a:rPr sz="1600" dirty="0">
                <a:latin typeface="Century Gothic" panose="020B0502020202020204" pitchFamily="34" charset="0"/>
              </a:rPr>
              <a:t>Sono </a:t>
            </a:r>
            <a:r>
              <a:rPr sz="1600" dirty="0" err="1">
                <a:latin typeface="Century Gothic" panose="020B0502020202020204" pitchFamily="34" charset="0"/>
              </a:rPr>
              <a:t>ammesse</a:t>
            </a:r>
            <a:r>
              <a:rPr sz="1600" dirty="0">
                <a:latin typeface="Century Gothic" panose="020B0502020202020204" pitchFamily="34" charset="0"/>
              </a:rPr>
              <a:t> le </a:t>
            </a:r>
            <a:r>
              <a:rPr lang="it-IT" sz="1600" dirty="0">
                <a:latin typeface="Century Gothic" panose="020B0502020202020204" pitchFamily="34" charset="0"/>
              </a:rPr>
              <a:t>immagini 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delle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scansioni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intraorali</a:t>
            </a:r>
            <a:r>
              <a:rPr sz="1600" dirty="0">
                <a:latin typeface="Century Gothic" panose="020B0502020202020204" pitchFamily="34" charset="0"/>
              </a:rPr>
              <a:t> in </a:t>
            </a:r>
            <a:r>
              <a:rPr sz="1600" dirty="0" err="1">
                <a:latin typeface="Century Gothic" panose="020B0502020202020204" pitchFamily="34" charset="0"/>
              </a:rPr>
              <a:t>caso</a:t>
            </a:r>
            <a:r>
              <a:rPr sz="1600" dirty="0">
                <a:latin typeface="Century Gothic" panose="020B0502020202020204" pitchFamily="34" charset="0"/>
              </a:rPr>
              <a:t> di </a:t>
            </a:r>
            <a:r>
              <a:rPr lang="it-IT" sz="1600" dirty="0">
                <a:latin typeface="Century Gothic" panose="020B0502020202020204" pitchFamily="34" charset="0"/>
              </a:rPr>
              <a:t>riabilitazioni </a:t>
            </a:r>
            <a:r>
              <a:rPr sz="1600" dirty="0">
                <a:latin typeface="Century Gothic" panose="020B0502020202020204" pitchFamily="34" charset="0"/>
              </a:rPr>
              <a:t> full digital</a:t>
            </a:r>
          </a:p>
        </p:txBody>
      </p:sp>
      <p:sp>
        <p:nvSpPr>
          <p:cNvPr id="108" name="Rettangolo"/>
          <p:cNvSpPr/>
          <p:nvPr/>
        </p:nvSpPr>
        <p:spPr>
          <a:xfrm>
            <a:off x="214312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09" name="Rettangolo"/>
          <p:cNvSpPr/>
          <p:nvPr/>
        </p:nvSpPr>
        <p:spPr>
          <a:xfrm>
            <a:off x="3143250" y="1428750"/>
            <a:ext cx="2857500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10" name="Rettangolo"/>
          <p:cNvSpPr/>
          <p:nvPr/>
        </p:nvSpPr>
        <p:spPr>
          <a:xfrm>
            <a:off x="6072187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pic>
        <p:nvPicPr>
          <p:cNvPr id="111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112" name="Frontale"/>
          <p:cNvSpPr txBox="1"/>
          <p:nvPr/>
        </p:nvSpPr>
        <p:spPr>
          <a:xfrm>
            <a:off x="4170159" y="2335788"/>
            <a:ext cx="1391728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dirty="0" err="1">
                <a:latin typeface="Century Gothic" panose="020B0502020202020204" pitchFamily="34" charset="0"/>
              </a:rPr>
              <a:t>Frontale</a:t>
            </a:r>
            <a:endParaRPr dirty="0">
              <a:latin typeface="Century Gothic" panose="020B0502020202020204" pitchFamily="34" charset="0"/>
            </a:endParaRPr>
          </a:p>
        </p:txBody>
      </p:sp>
      <p:sp>
        <p:nvSpPr>
          <p:cNvPr id="113" name="Laterale sx"/>
          <p:cNvSpPr txBox="1"/>
          <p:nvPr/>
        </p:nvSpPr>
        <p:spPr>
          <a:xfrm>
            <a:off x="677659" y="2335788"/>
            <a:ext cx="1793238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/>
          <a:p>
            <a:r>
              <a:rPr dirty="0" err="1">
                <a:latin typeface="Century Gothic" panose="020B0502020202020204" pitchFamily="34" charset="0"/>
              </a:rPr>
              <a:t>Laterale</a:t>
            </a:r>
            <a:r>
              <a:rPr dirty="0">
                <a:latin typeface="Century Gothic" panose="020B0502020202020204" pitchFamily="34" charset="0"/>
              </a:rPr>
              <a:t> </a:t>
            </a:r>
            <a:r>
              <a:rPr dirty="0" err="1">
                <a:latin typeface="Century Gothic" panose="020B0502020202020204" pitchFamily="34" charset="0"/>
              </a:rPr>
              <a:t>sx</a:t>
            </a:r>
            <a:endParaRPr dirty="0">
              <a:latin typeface="Century Gothic" panose="020B0502020202020204" pitchFamily="34" charset="0"/>
            </a:endParaRPr>
          </a:p>
        </p:txBody>
      </p:sp>
      <p:sp>
        <p:nvSpPr>
          <p:cNvPr id="114" name="Laterale dx"/>
          <p:cNvSpPr txBox="1"/>
          <p:nvPr/>
        </p:nvSpPr>
        <p:spPr>
          <a:xfrm>
            <a:off x="6713445" y="2335788"/>
            <a:ext cx="1973356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/>
          <a:p>
            <a:r>
              <a:rPr dirty="0" err="1">
                <a:latin typeface="Century Gothic" panose="020B0502020202020204" pitchFamily="34" charset="0"/>
              </a:rPr>
              <a:t>Laterale</a:t>
            </a:r>
            <a:r>
              <a:rPr dirty="0">
                <a:latin typeface="Century Gothic" panose="020B0502020202020204" pitchFamily="34" charset="0"/>
              </a:rPr>
              <a:t> dx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Diagnosi e prognosi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Diagnosi</a:t>
            </a:r>
            <a:r>
              <a:rPr sz="2800" dirty="0">
                <a:latin typeface="Century Gothic" panose="020B0502020202020204" pitchFamily="34" charset="0"/>
              </a:rPr>
              <a:t> e </a:t>
            </a:r>
            <a:r>
              <a:rPr sz="2800" dirty="0" err="1">
                <a:latin typeface="Century Gothic" panose="020B0502020202020204" pitchFamily="34" charset="0"/>
              </a:rPr>
              <a:t>prognosi</a:t>
            </a:r>
            <a:r>
              <a:rPr sz="2800" dirty="0">
                <a:latin typeface="Century Gothic" panose="020B0502020202020204" pitchFamily="34" charset="0"/>
              </a:rPr>
              <a:t> </a:t>
            </a:r>
          </a:p>
        </p:txBody>
      </p:sp>
      <p:sp>
        <p:nvSpPr>
          <p:cNvPr id="117" name="Diagnosi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marR="81279">
              <a:defRPr sz="2000"/>
            </a:pPr>
            <a:r>
              <a:rPr lang="it-IT" sz="1600" dirty="0">
                <a:latin typeface="Century Gothic" panose="020B0502020202020204" pitchFamily="34" charset="0"/>
              </a:rPr>
              <a:t>Diagnosi</a:t>
            </a:r>
          </a:p>
          <a:p>
            <a:pPr marL="39687" marR="81279" indent="0">
              <a:buNone/>
              <a:defRPr sz="2000"/>
            </a:pPr>
            <a:r>
              <a:rPr lang="it-IT" sz="1600" dirty="0">
                <a:latin typeface="Century Gothic" panose="020B0502020202020204" pitchFamily="34" charset="0"/>
              </a:rPr>
              <a:t>	- elenco delle patologie presenti</a:t>
            </a:r>
          </a:p>
          <a:p>
            <a:pPr marR="81279">
              <a:defRPr sz="2000"/>
            </a:pPr>
            <a:endParaRPr sz="1600" dirty="0">
              <a:latin typeface="Century Gothic" panose="020B0502020202020204" pitchFamily="34" charset="0"/>
            </a:endParaRPr>
          </a:p>
          <a:p>
            <a:pPr marR="81279">
              <a:defRPr sz="2000"/>
            </a:pPr>
            <a:endParaRPr sz="1600" dirty="0">
              <a:latin typeface="Century Gothic" panose="020B0502020202020204" pitchFamily="34" charset="0"/>
            </a:endParaRPr>
          </a:p>
          <a:p>
            <a:pPr marR="81279">
              <a:defRPr sz="2000"/>
            </a:pPr>
            <a:r>
              <a:rPr sz="1600" dirty="0" err="1">
                <a:latin typeface="Century Gothic" panose="020B0502020202020204" pitchFamily="34" charset="0"/>
              </a:rPr>
              <a:t>Prognosi</a:t>
            </a:r>
            <a:endParaRPr lang="it-IT" sz="1600" dirty="0">
              <a:latin typeface="Century Gothic" panose="020B0502020202020204" pitchFamily="34" charset="0"/>
            </a:endParaRPr>
          </a:p>
          <a:p>
            <a:pPr marL="39687" marR="81279" indent="0">
              <a:buNone/>
              <a:defRPr sz="2000"/>
            </a:pPr>
            <a:r>
              <a:rPr lang="it-IT" sz="1600" dirty="0">
                <a:latin typeface="Century Gothic" panose="020B0502020202020204" pitchFamily="34" charset="0"/>
              </a:rPr>
              <a:t>	- </a:t>
            </a:r>
            <a:r>
              <a:rPr sz="1600" dirty="0">
                <a:latin typeface="Century Gothic" panose="020B0502020202020204" pitchFamily="34" charset="0"/>
              </a:rPr>
              <a:t>generale </a:t>
            </a:r>
            <a:r>
              <a:rPr lang="it-IT" sz="1600" dirty="0">
                <a:latin typeface="Century Gothic" panose="020B0502020202020204" pitchFamily="34" charset="0"/>
              </a:rPr>
              <a:t>(al termine della terapia cosa ci aspettiamo)</a:t>
            </a:r>
            <a:endParaRPr sz="1600" dirty="0">
              <a:latin typeface="Century Gothic" panose="020B0502020202020204" pitchFamily="34" charset="0"/>
            </a:endParaRPr>
          </a:p>
        </p:txBody>
      </p:sp>
      <p:pic>
        <p:nvPicPr>
          <p:cNvPr id="118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Piano di trattament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>
                <a:latin typeface="Century Gothic" panose="020B0502020202020204" pitchFamily="34" charset="0"/>
              </a:rPr>
              <a:t>Piano di </a:t>
            </a:r>
            <a:r>
              <a:rPr sz="2800" dirty="0" err="1">
                <a:latin typeface="Century Gothic" panose="020B0502020202020204" pitchFamily="34" charset="0"/>
              </a:rPr>
              <a:t>trattamento</a:t>
            </a:r>
            <a:r>
              <a:rPr sz="2800" dirty="0">
                <a:latin typeface="Century Gothic" panose="020B0502020202020204" pitchFamily="34" charset="0"/>
              </a:rPr>
              <a:t> </a:t>
            </a:r>
          </a:p>
        </p:txBody>
      </p:sp>
      <p:pic>
        <p:nvPicPr>
          <p:cNvPr id="121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122" name="testo"/>
          <p:cNvSpPr/>
          <p:nvPr/>
        </p:nvSpPr>
        <p:spPr>
          <a:xfrm>
            <a:off x="457200" y="1200150"/>
            <a:ext cx="8242300" cy="2462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marL="342900" marR="40639" indent="-342900">
              <a:spcBef>
                <a:spcPts val="700"/>
              </a:spcBef>
              <a:buClr>
                <a:srgbClr val="FFFFFF"/>
              </a:buClr>
              <a:buSzPct val="100000"/>
              <a:buFont typeface="Arial"/>
              <a:buChar char="•"/>
              <a:defRPr sz="2000" i="1"/>
            </a:lvl1pPr>
          </a:lstStyle>
          <a:p>
            <a:r>
              <a:rPr lang="it-IT" sz="1600" i="0" dirty="0">
                <a:latin typeface="Century Gothic" panose="020B0502020202020204" pitchFamily="34" charset="0"/>
              </a:rPr>
              <a:t>T</a:t>
            </a:r>
            <a:r>
              <a:rPr sz="1600" i="0" dirty="0" err="1">
                <a:latin typeface="Century Gothic" panose="020B0502020202020204" pitchFamily="34" charset="0"/>
              </a:rPr>
              <a:t>esto</a:t>
            </a:r>
            <a:r>
              <a:rPr lang="it-IT" sz="1600" i="0" dirty="0">
                <a:latin typeface="Century Gothic" panose="020B0502020202020204" pitchFamily="34" charset="0"/>
              </a:rPr>
              <a:t> (cosa abbiamo previsto di fare, in che ordine e perché)</a:t>
            </a:r>
            <a:endParaRPr sz="1600" i="0" dirty="0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Sequenza operativa protesica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Sequenza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operativa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protesica</a:t>
            </a:r>
            <a:endParaRPr sz="2800" dirty="0">
              <a:latin typeface="Century Gothic" panose="020B0502020202020204" pitchFamily="34" charset="0"/>
            </a:endParaRPr>
          </a:p>
        </p:txBody>
      </p:sp>
      <p:pic>
        <p:nvPicPr>
          <p:cNvPr id="125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126" name="testo"/>
          <p:cNvSpPr/>
          <p:nvPr/>
        </p:nvSpPr>
        <p:spPr>
          <a:xfrm>
            <a:off x="457200" y="1200150"/>
            <a:ext cx="8242300" cy="2462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marL="342900" marR="40639" indent="-342900">
              <a:spcBef>
                <a:spcPts val="700"/>
              </a:spcBef>
              <a:buClr>
                <a:srgbClr val="FFFFFF"/>
              </a:buClr>
              <a:buSzPct val="100000"/>
              <a:buFont typeface="Arial"/>
              <a:buChar char="•"/>
              <a:defRPr sz="2000" i="1"/>
            </a:lvl1pPr>
          </a:lstStyle>
          <a:p>
            <a:r>
              <a:rPr lang="it-IT" sz="1600" i="0" dirty="0">
                <a:latin typeface="Century Gothic" panose="020B0502020202020204" pitchFamily="34" charset="0"/>
              </a:rPr>
              <a:t>T</a:t>
            </a:r>
            <a:r>
              <a:rPr sz="1600" i="0" dirty="0" err="1">
                <a:latin typeface="Century Gothic" panose="020B0502020202020204" pitchFamily="34" charset="0"/>
              </a:rPr>
              <a:t>esto</a:t>
            </a:r>
            <a:r>
              <a:rPr lang="it-IT" sz="1600" i="0" dirty="0">
                <a:latin typeface="Century Gothic" panose="020B0502020202020204" pitchFamily="34" charset="0"/>
              </a:rPr>
              <a:t> (descrivere le fasi del trattamento protesico)</a:t>
            </a:r>
            <a:endParaRPr sz="1600" i="0" dirty="0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Doppio clic per modificare"/>
          <p:cNvSpPr txBox="1">
            <a:spLocks noGrp="1"/>
          </p:cNvSpPr>
          <p:nvPr>
            <p:ph type="body" sz="quarter" idx="1"/>
          </p:nvPr>
        </p:nvSpPr>
        <p:spPr>
          <a:xfrm>
            <a:off x="214312" y="4226580"/>
            <a:ext cx="8715376" cy="439550"/>
          </a:xfrm>
          <a:prstGeom prst="rect">
            <a:avLst/>
          </a:prstGeom>
        </p:spPr>
        <p:txBody>
          <a:bodyPr/>
          <a:lstStyle/>
          <a:p>
            <a:pPr marR="81279">
              <a:defRPr sz="1800"/>
            </a:pPr>
            <a:r>
              <a:rPr lang="it-IT" sz="1600" dirty="0">
                <a:latin typeface="Century Gothic" panose="020B0502020202020204" pitchFamily="34" charset="0"/>
              </a:rPr>
              <a:t>testo</a:t>
            </a:r>
          </a:p>
          <a:p>
            <a:pPr marR="81279">
              <a:defRPr sz="1800"/>
            </a:pPr>
            <a:endParaRPr sz="1600" dirty="0">
              <a:latin typeface="Century Gothic" panose="020B0502020202020204" pitchFamily="34" charset="0"/>
            </a:endParaRPr>
          </a:p>
        </p:txBody>
      </p:sp>
      <p:pic>
        <p:nvPicPr>
          <p:cNvPr id="130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131" name="Rettangolo"/>
          <p:cNvSpPr/>
          <p:nvPr/>
        </p:nvSpPr>
        <p:spPr>
          <a:xfrm>
            <a:off x="214312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32" name="Rettangolo"/>
          <p:cNvSpPr/>
          <p:nvPr/>
        </p:nvSpPr>
        <p:spPr>
          <a:xfrm>
            <a:off x="3143250" y="1428750"/>
            <a:ext cx="2857500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33" name="Rettangolo"/>
          <p:cNvSpPr/>
          <p:nvPr/>
        </p:nvSpPr>
        <p:spPr>
          <a:xfrm>
            <a:off x="6072187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2" name="Sequenza operativa protesica">
            <a:extLst>
              <a:ext uri="{FF2B5EF4-FFF2-40B4-BE49-F238E27FC236}">
                <a16:creationId xmlns:a16="http://schemas.microsoft.com/office/drawing/2014/main" id="{DB16C8D2-1BB8-07B8-569E-9B757FC8B4C0}"/>
              </a:ext>
            </a:extLst>
          </p:cNvPr>
          <p:cNvSpPr txBox="1">
            <a:spLocks/>
          </p:cNvSpPr>
          <p:nvPr/>
        </p:nvSpPr>
        <p:spPr>
          <a:xfrm>
            <a:off x="457200" y="69850"/>
            <a:ext cx="8229600" cy="11303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marL="39687" marR="81279" indent="0" algn="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1pPr>
            <a:lvl2pPr marL="39687" marR="40639" indent="4175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2pPr>
            <a:lvl3pPr marL="39687" marR="40639" indent="8747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3pPr>
            <a:lvl4pPr marL="39687" marR="40639" indent="13319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4pPr>
            <a:lvl5pPr marL="39687" marR="40639" indent="17891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5pPr>
            <a:lvl6pPr marL="39687" marR="40639" indent="22463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6pPr>
            <a:lvl7pPr marL="39687" marR="40639" indent="27035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7pPr>
            <a:lvl8pPr marL="39687" marR="40639" indent="31607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8pPr>
            <a:lvl9pPr marL="39687" marR="40639" indent="36179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9pPr>
          </a:lstStyle>
          <a:p>
            <a:pPr hangingPunct="1"/>
            <a:r>
              <a:rPr lang="it-IT" sz="2000" dirty="0">
                <a:latin typeface="Century Gothic" panose="020B0502020202020204" pitchFamily="34" charset="0"/>
              </a:rPr>
              <a:t>Terapie </a:t>
            </a:r>
            <a:r>
              <a:rPr lang="it-IT" sz="2000" dirty="0" err="1">
                <a:latin typeface="Century Gothic" panose="020B0502020202020204" pitchFamily="34" charset="0"/>
              </a:rPr>
              <a:t>Pre</a:t>
            </a:r>
            <a:r>
              <a:rPr lang="it-IT" sz="2000" dirty="0">
                <a:latin typeface="Century Gothic" panose="020B0502020202020204" pitchFamily="34" charset="0"/>
              </a:rPr>
              <a:t>-protesiche </a:t>
            </a:r>
          </a:p>
          <a:p>
            <a:pPr hangingPunct="1"/>
            <a:r>
              <a:rPr lang="it-IT" sz="2000" dirty="0">
                <a:latin typeface="Century Gothic" panose="020B0502020202020204" pitchFamily="34" charset="0"/>
              </a:rPr>
              <a:t>(conservative, endodontiche, chirurgiche)</a:t>
            </a:r>
          </a:p>
          <a:p>
            <a:pPr hangingPunct="1"/>
            <a:r>
              <a:rPr lang="it-IT" sz="2000" dirty="0">
                <a:latin typeface="Century Gothic" panose="020B0502020202020204" pitchFamily="34" charset="0"/>
              </a:rPr>
              <a:t>Duplicare questa slide a piacere per ciascun gruppo di terapie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Provvisori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lang="it-IT" sz="2800" dirty="0">
                <a:latin typeface="Century Gothic" panose="020B0502020202020204" pitchFamily="34" charset="0"/>
              </a:rPr>
              <a:t>Primi </a:t>
            </a:r>
            <a:r>
              <a:rPr sz="2800" dirty="0" err="1">
                <a:latin typeface="Century Gothic" panose="020B0502020202020204" pitchFamily="34" charset="0"/>
              </a:rPr>
              <a:t>Provvisori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137" name="Rettangolo"/>
          <p:cNvSpPr/>
          <p:nvPr/>
        </p:nvSpPr>
        <p:spPr>
          <a:xfrm>
            <a:off x="214312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38" name="Rettangolo"/>
          <p:cNvSpPr/>
          <p:nvPr/>
        </p:nvSpPr>
        <p:spPr>
          <a:xfrm>
            <a:off x="3143250" y="1428750"/>
            <a:ext cx="2857500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39" name="Rettangolo"/>
          <p:cNvSpPr/>
          <p:nvPr/>
        </p:nvSpPr>
        <p:spPr>
          <a:xfrm>
            <a:off x="6072187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pic>
        <p:nvPicPr>
          <p:cNvPr id="140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6" name="Doppio clic per modificare">
            <a:extLst>
              <a:ext uri="{FF2B5EF4-FFF2-40B4-BE49-F238E27FC236}">
                <a16:creationId xmlns:a16="http://schemas.microsoft.com/office/drawing/2014/main" id="{2B5F948F-A52A-102A-5DAC-109EF0E29CF0}"/>
              </a:ext>
            </a:extLst>
          </p:cNvPr>
          <p:cNvSpPr txBox="1">
            <a:spLocks noGrp="1"/>
          </p:cNvSpPr>
          <p:nvPr>
            <p:ph type="body" sz="quarter" idx="1"/>
          </p:nvPr>
        </p:nvSpPr>
        <p:spPr>
          <a:xfrm>
            <a:off x="214312" y="4226580"/>
            <a:ext cx="8715376" cy="439550"/>
          </a:xfrm>
          <a:prstGeom prst="rect">
            <a:avLst/>
          </a:prstGeom>
        </p:spPr>
        <p:txBody>
          <a:bodyPr/>
          <a:lstStyle/>
          <a:p>
            <a:pPr marR="81279">
              <a:defRPr sz="1800"/>
            </a:pPr>
            <a:r>
              <a:rPr lang="it-IT" sz="1600" dirty="0">
                <a:latin typeface="Century Gothic" panose="020B0502020202020204" pitchFamily="34" charset="0"/>
              </a:rPr>
              <a:t>testo</a:t>
            </a:r>
          </a:p>
          <a:p>
            <a:pPr marR="81279">
              <a:defRPr sz="1800"/>
            </a:pPr>
            <a:endParaRPr sz="1600" dirty="0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9" name="image.png" descr="image.png"/>
          <p:cNvPicPr>
            <a:picLocks/>
          </p:cNvPicPr>
          <p:nvPr/>
        </p:nvPicPr>
        <p:blipFill>
          <a:blip r:embed="rId3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30" name="Presentazione generale del caso"/>
          <p:cNvSpPr/>
          <p:nvPr/>
        </p:nvSpPr>
        <p:spPr>
          <a:xfrm>
            <a:off x="457200" y="419557"/>
            <a:ext cx="8242300" cy="430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 anchor="ctr">
            <a:spAutoFit/>
          </a:bodyPr>
          <a:lstStyle>
            <a:lvl1pPr marL="39687" marR="40639" algn="r">
              <a:buClr>
                <a:srgbClr val="FFFFFF"/>
              </a:buClr>
              <a:buFont typeface="Calibri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Presentazione</a:t>
            </a:r>
            <a:r>
              <a:rPr sz="2800" dirty="0">
                <a:latin typeface="Century Gothic" panose="020B0502020202020204" pitchFamily="34" charset="0"/>
              </a:rPr>
              <a:t> generale del </a:t>
            </a:r>
            <a:r>
              <a:rPr sz="2800" dirty="0" err="1">
                <a:latin typeface="Century Gothic" panose="020B0502020202020204" pitchFamily="34" charset="0"/>
              </a:rPr>
              <a:t>caso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31" name="Descrivere  brevemente il caso sottolineando età del paziente, sesso, abitudini di vita, motivo della visita,e le sue aspettative"/>
          <p:cNvSpPr txBox="1"/>
          <p:nvPr/>
        </p:nvSpPr>
        <p:spPr>
          <a:xfrm>
            <a:off x="77323" y="2109132"/>
            <a:ext cx="8710333" cy="59503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>
            <a:lvl1pPr>
              <a:defRPr sz="2000" i="1"/>
            </a:lvl1pPr>
          </a:lstStyle>
          <a:p>
            <a:pPr marL="326389" indent="-285750" algn="just">
              <a:buFont typeface="Arial" panose="020B0604020202020204" pitchFamily="34" charset="0"/>
              <a:buChar char="•"/>
            </a:pPr>
            <a:r>
              <a:rPr lang="it-IT" sz="1600" i="0" dirty="0">
                <a:latin typeface="Century Gothic" panose="020B0502020202020204" pitchFamily="34" charset="0"/>
              </a:rPr>
              <a:t>Breve introduzione del caso protesico con note anamnestiche, descrizione del   quadro clinico iniziale, motivo della visita e  aspettative del paziente.</a:t>
            </a:r>
            <a:endParaRPr sz="1600" i="0" dirty="0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811860A-9143-3596-139C-7B2A570184F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Provvisori">
            <a:extLst>
              <a:ext uri="{FF2B5EF4-FFF2-40B4-BE49-F238E27FC236}">
                <a16:creationId xmlns:a16="http://schemas.microsoft.com/office/drawing/2014/main" id="{C355D3DC-3DDD-3A71-FB39-C538A6F021ED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lang="it-IT" sz="2800" dirty="0">
                <a:latin typeface="Century Gothic" panose="020B0502020202020204" pitchFamily="34" charset="0"/>
              </a:rPr>
              <a:t>Secondi </a:t>
            </a:r>
            <a:r>
              <a:rPr sz="2800" dirty="0" err="1">
                <a:latin typeface="Century Gothic" panose="020B0502020202020204" pitchFamily="34" charset="0"/>
              </a:rPr>
              <a:t>Provvisori</a:t>
            </a:r>
            <a:r>
              <a:rPr lang="it-IT" sz="2800" dirty="0">
                <a:latin typeface="Century Gothic" panose="020B0502020202020204" pitchFamily="34" charset="0"/>
              </a:rPr>
              <a:t> (se indicati)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137" name="Rettangolo">
            <a:extLst>
              <a:ext uri="{FF2B5EF4-FFF2-40B4-BE49-F238E27FC236}">
                <a16:creationId xmlns:a16="http://schemas.microsoft.com/office/drawing/2014/main" id="{CC571C6A-51E1-9516-239C-FFCA9D795BDF}"/>
              </a:ext>
            </a:extLst>
          </p:cNvPr>
          <p:cNvSpPr/>
          <p:nvPr/>
        </p:nvSpPr>
        <p:spPr>
          <a:xfrm>
            <a:off x="214312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38" name="Rettangolo">
            <a:extLst>
              <a:ext uri="{FF2B5EF4-FFF2-40B4-BE49-F238E27FC236}">
                <a16:creationId xmlns:a16="http://schemas.microsoft.com/office/drawing/2014/main" id="{4FCD7AEA-17BB-1DB5-F4E3-4B074F4A32F1}"/>
              </a:ext>
            </a:extLst>
          </p:cNvPr>
          <p:cNvSpPr/>
          <p:nvPr/>
        </p:nvSpPr>
        <p:spPr>
          <a:xfrm>
            <a:off x="3143250" y="1428750"/>
            <a:ext cx="2857500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39" name="Rettangolo">
            <a:extLst>
              <a:ext uri="{FF2B5EF4-FFF2-40B4-BE49-F238E27FC236}">
                <a16:creationId xmlns:a16="http://schemas.microsoft.com/office/drawing/2014/main" id="{EB59B859-E5D6-952F-F0DB-50290EC6DECA}"/>
              </a:ext>
            </a:extLst>
          </p:cNvPr>
          <p:cNvSpPr/>
          <p:nvPr/>
        </p:nvSpPr>
        <p:spPr>
          <a:xfrm>
            <a:off x="6072187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pic>
        <p:nvPicPr>
          <p:cNvPr id="140" name="image.png" descr="image.png">
            <a:extLst>
              <a:ext uri="{FF2B5EF4-FFF2-40B4-BE49-F238E27FC236}">
                <a16:creationId xmlns:a16="http://schemas.microsoft.com/office/drawing/2014/main" id="{D70C89CA-3AA0-79E8-DD1B-E2D9336169C1}"/>
              </a:ext>
            </a:extLst>
          </p:cNvPr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6" name="Doppio clic per modificare">
            <a:extLst>
              <a:ext uri="{FF2B5EF4-FFF2-40B4-BE49-F238E27FC236}">
                <a16:creationId xmlns:a16="http://schemas.microsoft.com/office/drawing/2014/main" id="{16B7FDCA-89EA-BFD0-09BF-4340D81F68B9}"/>
              </a:ext>
            </a:extLst>
          </p:cNvPr>
          <p:cNvSpPr txBox="1">
            <a:spLocks noGrp="1"/>
          </p:cNvSpPr>
          <p:nvPr>
            <p:ph type="body" sz="quarter" idx="1"/>
          </p:nvPr>
        </p:nvSpPr>
        <p:spPr>
          <a:xfrm>
            <a:off x="214312" y="4226580"/>
            <a:ext cx="8715376" cy="439550"/>
          </a:xfrm>
          <a:prstGeom prst="rect">
            <a:avLst/>
          </a:prstGeom>
        </p:spPr>
        <p:txBody>
          <a:bodyPr/>
          <a:lstStyle/>
          <a:p>
            <a:pPr marR="81279">
              <a:defRPr sz="1800"/>
            </a:pPr>
            <a:r>
              <a:rPr lang="it-IT" sz="1600" dirty="0">
                <a:latin typeface="Century Gothic" panose="020B0502020202020204" pitchFamily="34" charset="0"/>
              </a:rPr>
              <a:t>testo</a:t>
            </a:r>
          </a:p>
          <a:p>
            <a:pPr marR="81279">
              <a:defRPr sz="1800"/>
            </a:pPr>
            <a:endParaRPr sz="1600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3284928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99">
        <p:fade/>
      </p:transition>
    </mc:Choice>
    <mc:Fallback>
      <p:transition spd="slow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Impronte definitive (dettagliate ed ingrandite)"/>
          <p:cNvSpPr txBox="1">
            <a:spLocks noGrp="1"/>
          </p:cNvSpPr>
          <p:nvPr>
            <p:ph type="title"/>
          </p:nvPr>
        </p:nvSpPr>
        <p:spPr>
          <a:xfrm>
            <a:off x="1153085" y="214312"/>
            <a:ext cx="7948112" cy="1130300"/>
          </a:xfrm>
          <a:prstGeom prst="rect">
            <a:avLst/>
          </a:prstGeom>
        </p:spPr>
        <p:txBody>
          <a:bodyPr/>
          <a:lstStyle/>
          <a:p>
            <a:pPr marR="81279" indent="0" algn="r">
              <a:defRPr sz="2000"/>
            </a:pPr>
            <a:r>
              <a:rPr sz="2800" dirty="0" err="1">
                <a:latin typeface="Century Gothic" panose="020B0502020202020204" pitchFamily="34" charset="0"/>
              </a:rPr>
              <a:t>Impronte</a:t>
            </a:r>
            <a:r>
              <a:rPr sz="2800" dirty="0">
                <a:latin typeface="Century Gothic" panose="020B0502020202020204" pitchFamily="34" charset="0"/>
              </a:rPr>
              <a:t> definitive (</a:t>
            </a:r>
            <a:r>
              <a:rPr sz="2800" dirty="0" err="1">
                <a:latin typeface="Century Gothic" panose="020B0502020202020204" pitchFamily="34" charset="0"/>
              </a:rPr>
              <a:t>dettagliate</a:t>
            </a:r>
            <a:r>
              <a:rPr sz="2800" dirty="0">
                <a:latin typeface="Century Gothic" panose="020B0502020202020204" pitchFamily="34" charset="0"/>
              </a:rPr>
              <a:t> ed </a:t>
            </a:r>
            <a:r>
              <a:rPr sz="2800" dirty="0" err="1">
                <a:latin typeface="Century Gothic" panose="020B0502020202020204" pitchFamily="34" charset="0"/>
              </a:rPr>
              <a:t>ingrandite</a:t>
            </a:r>
            <a:r>
              <a:rPr sz="2800" dirty="0">
                <a:latin typeface="Century Gothic" panose="020B0502020202020204" pitchFamily="34" charset="0"/>
              </a:rPr>
              <a:t>)</a:t>
            </a:r>
            <a:br>
              <a:rPr lang="it-IT" sz="2800" dirty="0">
                <a:latin typeface="Century Gothic" panose="020B0502020202020204" pitchFamily="34" charset="0"/>
              </a:rPr>
            </a:br>
            <a:endParaRPr sz="2800" dirty="0">
              <a:latin typeface="Century Gothic" panose="020B0502020202020204" pitchFamily="34" charset="0"/>
            </a:endParaRPr>
          </a:p>
        </p:txBody>
      </p:sp>
      <p:pic>
        <p:nvPicPr>
          <p:cNvPr id="143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144" name="Rettangolo"/>
          <p:cNvSpPr/>
          <p:nvPr/>
        </p:nvSpPr>
        <p:spPr>
          <a:xfrm>
            <a:off x="160337" y="1212850"/>
            <a:ext cx="4333876" cy="3251200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45" name="Rettangolo"/>
          <p:cNvSpPr/>
          <p:nvPr/>
        </p:nvSpPr>
        <p:spPr>
          <a:xfrm>
            <a:off x="4651375" y="1212850"/>
            <a:ext cx="4333875" cy="3251200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46" name="Sono consentite immagini delle scansioni intraorali"/>
          <p:cNvSpPr txBox="1"/>
          <p:nvPr/>
        </p:nvSpPr>
        <p:spPr>
          <a:xfrm>
            <a:off x="201706" y="4611380"/>
            <a:ext cx="8783544" cy="34881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anchor="ctr">
            <a:spAutoFit/>
          </a:bodyPr>
          <a:lstStyle/>
          <a:p>
            <a:pPr marL="326389" indent="-285750" algn="just">
              <a:buFont typeface="Arial" panose="020B0604020202020204" pitchFamily="34" charset="0"/>
              <a:buChar char="•"/>
            </a:pPr>
            <a:r>
              <a:rPr sz="1600" dirty="0">
                <a:latin typeface="Century Gothic" panose="020B0502020202020204" pitchFamily="34" charset="0"/>
              </a:rPr>
              <a:t>Sono </a:t>
            </a:r>
            <a:r>
              <a:rPr lang="it-IT" sz="1600" dirty="0">
                <a:latin typeface="Century Gothic" panose="020B0502020202020204" pitchFamily="34" charset="0"/>
              </a:rPr>
              <a:t>ammesse le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immagini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lang="it-IT" sz="1600" dirty="0">
                <a:latin typeface="Century Gothic" panose="020B0502020202020204" pitchFamily="34" charset="0"/>
              </a:rPr>
              <a:t> d</a:t>
            </a:r>
            <a:r>
              <a:rPr sz="1600" dirty="0" err="1">
                <a:latin typeface="Century Gothic" panose="020B0502020202020204" pitchFamily="34" charset="0"/>
              </a:rPr>
              <a:t>elle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scansioni</a:t>
            </a:r>
            <a:r>
              <a:rPr lang="it-IT" sz="1600" dirty="0">
                <a:latin typeface="Century Gothic" panose="020B0502020202020204" pitchFamily="34" charset="0"/>
              </a:rPr>
              <a:t> digitali </a:t>
            </a:r>
            <a:r>
              <a:rPr sz="1600" dirty="0">
                <a:latin typeface="Century Gothic" panose="020B0502020202020204" pitchFamily="34" charset="0"/>
              </a:rPr>
              <a:t> intra</a:t>
            </a:r>
            <a:r>
              <a:rPr lang="it-IT" sz="1600" dirty="0">
                <a:latin typeface="Century Gothic" panose="020B0502020202020204" pitchFamily="34" charset="0"/>
              </a:rPr>
              <a:t>-</a:t>
            </a:r>
            <a:r>
              <a:rPr sz="1600" dirty="0" err="1">
                <a:latin typeface="Century Gothic" panose="020B0502020202020204" pitchFamily="34" charset="0"/>
              </a:rPr>
              <a:t>orali</a:t>
            </a:r>
            <a:r>
              <a:rPr sz="1600" dirty="0">
                <a:latin typeface="Century Gothic" panose="020B0502020202020204" pitchFamily="34" charset="0"/>
              </a:rPr>
              <a:t> 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BABD8C0-05D5-6EBA-702A-60DDA928848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Provvisori">
            <a:extLst>
              <a:ext uri="{FF2B5EF4-FFF2-40B4-BE49-F238E27FC236}">
                <a16:creationId xmlns:a16="http://schemas.microsoft.com/office/drawing/2014/main" id="{7EF633D6-7B14-E84D-605D-BC97D0888082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lang="it-IT" sz="2800" dirty="0">
                <a:latin typeface="Century Gothic" panose="020B0502020202020204" pitchFamily="34" charset="0"/>
              </a:rPr>
              <a:t>Registrazioni inviate al laboratorio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137" name="Rettangolo">
            <a:extLst>
              <a:ext uri="{FF2B5EF4-FFF2-40B4-BE49-F238E27FC236}">
                <a16:creationId xmlns:a16="http://schemas.microsoft.com/office/drawing/2014/main" id="{3558A45D-73D9-ADAF-4D80-A4812D98C5AB}"/>
              </a:ext>
            </a:extLst>
          </p:cNvPr>
          <p:cNvSpPr/>
          <p:nvPr/>
        </p:nvSpPr>
        <p:spPr>
          <a:xfrm>
            <a:off x="214312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38" name="Rettangolo">
            <a:extLst>
              <a:ext uri="{FF2B5EF4-FFF2-40B4-BE49-F238E27FC236}">
                <a16:creationId xmlns:a16="http://schemas.microsoft.com/office/drawing/2014/main" id="{03A6CCFE-4D9B-99D4-1FAE-6ADD40E266CC}"/>
              </a:ext>
            </a:extLst>
          </p:cNvPr>
          <p:cNvSpPr/>
          <p:nvPr/>
        </p:nvSpPr>
        <p:spPr>
          <a:xfrm>
            <a:off x="3143250" y="1428750"/>
            <a:ext cx="2857500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39" name="Rettangolo">
            <a:extLst>
              <a:ext uri="{FF2B5EF4-FFF2-40B4-BE49-F238E27FC236}">
                <a16:creationId xmlns:a16="http://schemas.microsoft.com/office/drawing/2014/main" id="{516A9FCC-2815-880D-E3E1-886A923140B8}"/>
              </a:ext>
            </a:extLst>
          </p:cNvPr>
          <p:cNvSpPr/>
          <p:nvPr/>
        </p:nvSpPr>
        <p:spPr>
          <a:xfrm>
            <a:off x="6072187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pic>
        <p:nvPicPr>
          <p:cNvPr id="140" name="image.png" descr="image.png">
            <a:extLst>
              <a:ext uri="{FF2B5EF4-FFF2-40B4-BE49-F238E27FC236}">
                <a16:creationId xmlns:a16="http://schemas.microsoft.com/office/drawing/2014/main" id="{E81736C9-EEEB-E883-F83D-3FDFBD5080DB}"/>
              </a:ext>
            </a:extLst>
          </p:cNvPr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2" name="CasellaDiTesto 1">
            <a:extLst>
              <a:ext uri="{FF2B5EF4-FFF2-40B4-BE49-F238E27FC236}">
                <a16:creationId xmlns:a16="http://schemas.microsoft.com/office/drawing/2014/main" id="{F55D4B68-A09E-24D2-CC21-A8DD0951F4D1}"/>
              </a:ext>
            </a:extLst>
          </p:cNvPr>
          <p:cNvSpPr txBox="1"/>
          <p:nvPr/>
        </p:nvSpPr>
        <p:spPr>
          <a:xfrm>
            <a:off x="214312" y="4209334"/>
            <a:ext cx="8596033" cy="34881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50800" tIns="50800" rIns="50800" bIns="50800" numCol="1" spcCol="38100" rtlCol="0" anchor="ctr">
            <a:spAutoFit/>
          </a:bodyPr>
          <a:lstStyle/>
          <a:p>
            <a:pPr marL="326389" marR="40639" indent="-28575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</a:pPr>
            <a:r>
              <a:rPr kumimoji="0" lang="it-IT" sz="16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>
                  <a:solidFill>
                    <a:srgbClr val="FFFFFF"/>
                  </a:solidFill>
                </a:uFill>
                <a:latin typeface="Century Gothic" panose="020B0502020202020204" pitchFamily="34" charset="0"/>
                <a:sym typeface="Calibri"/>
              </a:rPr>
              <a:t>Sono ammesse le immagini digitali delle registrazioni intermascellari</a:t>
            </a:r>
          </a:p>
        </p:txBody>
      </p:sp>
    </p:spTree>
    <p:extLst>
      <p:ext uri="{BB962C8B-B14F-4D97-AF65-F5344CB8AC3E}">
        <p14:creationId xmlns:p14="http://schemas.microsoft.com/office/powerpoint/2010/main" val="2043490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Prova dei manufatti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pPr>
              <a:defRPr sz="4400"/>
            </a:pPr>
            <a:r>
              <a:rPr sz="2800" dirty="0" err="1">
                <a:latin typeface="Century Gothic" panose="020B0502020202020204" pitchFamily="34" charset="0"/>
              </a:rPr>
              <a:t>Prova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lang="it-IT" sz="2800" dirty="0">
                <a:latin typeface="Century Gothic" panose="020B0502020202020204" pitchFamily="34" charset="0"/>
              </a:rPr>
              <a:t>strutture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150" name="Rettangolo"/>
          <p:cNvSpPr/>
          <p:nvPr/>
        </p:nvSpPr>
        <p:spPr>
          <a:xfrm>
            <a:off x="214312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51" name="Rettangolo"/>
          <p:cNvSpPr/>
          <p:nvPr/>
        </p:nvSpPr>
        <p:spPr>
          <a:xfrm>
            <a:off x="3143250" y="1428750"/>
            <a:ext cx="2857500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52" name="Rettangolo"/>
          <p:cNvSpPr/>
          <p:nvPr/>
        </p:nvSpPr>
        <p:spPr>
          <a:xfrm>
            <a:off x="6072187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pic>
        <p:nvPicPr>
          <p:cNvPr id="153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2" name="CasellaDiTesto 1">
            <a:extLst>
              <a:ext uri="{FF2B5EF4-FFF2-40B4-BE49-F238E27FC236}">
                <a16:creationId xmlns:a16="http://schemas.microsoft.com/office/drawing/2014/main" id="{5D31885B-9074-1A5D-F04B-FBEBC1D0C628}"/>
              </a:ext>
            </a:extLst>
          </p:cNvPr>
          <p:cNvSpPr txBox="1"/>
          <p:nvPr/>
        </p:nvSpPr>
        <p:spPr>
          <a:xfrm>
            <a:off x="214312" y="4086223"/>
            <a:ext cx="8754876" cy="59503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50800" tIns="50800" rIns="50800" bIns="50800" numCol="1" spcCol="38100" rtlCol="0" anchor="ctr">
            <a:spAutoFit/>
          </a:bodyPr>
          <a:lstStyle/>
          <a:p>
            <a:pPr marL="326389" marR="40639" indent="-28575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</a:pPr>
            <a:r>
              <a:rPr kumimoji="0" lang="it-IT" sz="1600" b="0" i="0" u="none" strike="noStrike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Fill>
                  <a:solidFill>
                    <a:srgbClr val="FFFFFF"/>
                  </a:solidFill>
                </a:uFill>
                <a:latin typeface="Century Gothic" panose="020B0502020202020204" pitchFamily="34" charset="0"/>
                <a:sym typeface="Calibri"/>
              </a:rPr>
              <a:t>Evidenziare con immagini dettagliate e ravvicinate l’adattamento marginale ed interno delle strutture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Rettangolo"/>
          <p:cNvSpPr/>
          <p:nvPr/>
        </p:nvSpPr>
        <p:spPr>
          <a:xfrm>
            <a:off x="214312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57" name="Rettangolo"/>
          <p:cNvSpPr/>
          <p:nvPr/>
        </p:nvSpPr>
        <p:spPr>
          <a:xfrm>
            <a:off x="3143250" y="1428750"/>
            <a:ext cx="2857500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sp>
        <p:nvSpPr>
          <p:cNvPr id="158" name="Rettangolo"/>
          <p:cNvSpPr/>
          <p:nvPr/>
        </p:nvSpPr>
        <p:spPr>
          <a:xfrm>
            <a:off x="6072187" y="1428750"/>
            <a:ext cx="2857501" cy="2143125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  <p:pic>
        <p:nvPicPr>
          <p:cNvPr id="159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160" name="Evidenziare con immagini dettagliate e ravvicinate l’adattamento marginale ed interno delle protesi in prova, l’integrazione estetica con il sorriso, i rapporti occlusali, e i rapporti con i tessuti marginali."/>
          <p:cNvSpPr txBox="1">
            <a:spLocks noGrp="1"/>
          </p:cNvSpPr>
          <p:nvPr>
            <p:ph type="body" sz="half" idx="1"/>
          </p:nvPr>
        </p:nvSpPr>
        <p:spPr>
          <a:xfrm>
            <a:off x="214312" y="4000500"/>
            <a:ext cx="8715376" cy="1143000"/>
          </a:xfrm>
          <a:prstGeom prst="rect">
            <a:avLst/>
          </a:prstGeom>
        </p:spPr>
        <p:txBody>
          <a:bodyPr/>
          <a:lstStyle>
            <a:lvl1pPr marR="81279">
              <a:buFont typeface="Calibri"/>
              <a:defRPr sz="2000"/>
            </a:lvl1pPr>
          </a:lstStyle>
          <a:p>
            <a:r>
              <a:rPr sz="1600" dirty="0" err="1">
                <a:latin typeface="Century Gothic" panose="020B0502020202020204" pitchFamily="34" charset="0"/>
              </a:rPr>
              <a:t>Evidenziare</a:t>
            </a:r>
            <a:r>
              <a:rPr sz="1600" dirty="0">
                <a:latin typeface="Century Gothic" panose="020B0502020202020204" pitchFamily="34" charset="0"/>
              </a:rPr>
              <a:t> con </a:t>
            </a:r>
            <a:r>
              <a:rPr sz="1600" dirty="0" err="1">
                <a:latin typeface="Century Gothic" panose="020B0502020202020204" pitchFamily="34" charset="0"/>
              </a:rPr>
              <a:t>immagini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dettagliate</a:t>
            </a:r>
            <a:r>
              <a:rPr sz="1600" dirty="0">
                <a:latin typeface="Century Gothic" panose="020B0502020202020204" pitchFamily="34" charset="0"/>
              </a:rPr>
              <a:t> e </a:t>
            </a:r>
            <a:r>
              <a:rPr sz="1600" dirty="0" err="1">
                <a:latin typeface="Century Gothic" panose="020B0502020202020204" pitchFamily="34" charset="0"/>
              </a:rPr>
              <a:t>ravvicinate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l’adattamento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marginale</a:t>
            </a:r>
            <a:r>
              <a:rPr sz="1600" dirty="0">
                <a:latin typeface="Century Gothic" panose="020B0502020202020204" pitchFamily="34" charset="0"/>
              </a:rPr>
              <a:t> ed </a:t>
            </a:r>
            <a:r>
              <a:rPr sz="1600" dirty="0" err="1">
                <a:latin typeface="Century Gothic" panose="020B0502020202020204" pitchFamily="34" charset="0"/>
              </a:rPr>
              <a:t>interno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delle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protesi</a:t>
            </a:r>
            <a:r>
              <a:rPr sz="1600" dirty="0">
                <a:latin typeface="Century Gothic" panose="020B0502020202020204" pitchFamily="34" charset="0"/>
              </a:rPr>
              <a:t> in </a:t>
            </a:r>
            <a:r>
              <a:rPr sz="1600" dirty="0" err="1">
                <a:latin typeface="Century Gothic" panose="020B0502020202020204" pitchFamily="34" charset="0"/>
              </a:rPr>
              <a:t>prova</a:t>
            </a:r>
            <a:r>
              <a:rPr sz="1600" dirty="0">
                <a:latin typeface="Century Gothic" panose="020B0502020202020204" pitchFamily="34" charset="0"/>
              </a:rPr>
              <a:t>, </a:t>
            </a:r>
            <a:r>
              <a:rPr sz="1600" dirty="0" err="1">
                <a:latin typeface="Century Gothic" panose="020B0502020202020204" pitchFamily="34" charset="0"/>
              </a:rPr>
              <a:t>l’integrazione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estetica</a:t>
            </a:r>
            <a:r>
              <a:rPr sz="1600" dirty="0">
                <a:latin typeface="Century Gothic" panose="020B0502020202020204" pitchFamily="34" charset="0"/>
              </a:rPr>
              <a:t> con il </a:t>
            </a:r>
            <a:r>
              <a:rPr sz="1600" dirty="0" err="1">
                <a:latin typeface="Century Gothic" panose="020B0502020202020204" pitchFamily="34" charset="0"/>
              </a:rPr>
              <a:t>sorriso</a:t>
            </a:r>
            <a:r>
              <a:rPr sz="1600" dirty="0">
                <a:latin typeface="Century Gothic" panose="020B0502020202020204" pitchFamily="34" charset="0"/>
              </a:rPr>
              <a:t>, </a:t>
            </a:r>
            <a:r>
              <a:rPr sz="1600" dirty="0" err="1">
                <a:latin typeface="Century Gothic" panose="020B0502020202020204" pitchFamily="34" charset="0"/>
              </a:rPr>
              <a:t>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rapporti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occlusali</a:t>
            </a:r>
            <a:r>
              <a:rPr sz="1600" dirty="0">
                <a:latin typeface="Century Gothic" panose="020B0502020202020204" pitchFamily="34" charset="0"/>
              </a:rPr>
              <a:t>, e </a:t>
            </a:r>
            <a:r>
              <a:rPr sz="1600" dirty="0" err="1">
                <a:latin typeface="Century Gothic" panose="020B0502020202020204" pitchFamily="34" charset="0"/>
              </a:rPr>
              <a:t>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rapporti</a:t>
            </a:r>
            <a:r>
              <a:rPr sz="1600" dirty="0">
                <a:latin typeface="Century Gothic" panose="020B0502020202020204" pitchFamily="34" charset="0"/>
              </a:rPr>
              <a:t> con </a:t>
            </a:r>
            <a:r>
              <a:rPr sz="1600" dirty="0" err="1">
                <a:latin typeface="Century Gothic" panose="020B0502020202020204" pitchFamily="34" charset="0"/>
              </a:rPr>
              <a:t>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tessuti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marginali</a:t>
            </a:r>
            <a:r>
              <a:rPr sz="1600" dirty="0">
                <a:latin typeface="Century Gothic" panose="020B0502020202020204" pitchFamily="34" charset="0"/>
              </a:rPr>
              <a:t>.</a:t>
            </a:r>
          </a:p>
        </p:txBody>
      </p:sp>
      <p:sp>
        <p:nvSpPr>
          <p:cNvPr id="2" name="Prova dei manufatti">
            <a:extLst>
              <a:ext uri="{FF2B5EF4-FFF2-40B4-BE49-F238E27FC236}">
                <a16:creationId xmlns:a16="http://schemas.microsoft.com/office/drawing/2014/main" id="{75167B17-FBAB-3303-8CD7-22BC28C1A562}"/>
              </a:ext>
            </a:extLst>
          </p:cNvPr>
          <p:cNvSpPr txBox="1">
            <a:spLocks/>
          </p:cNvSpPr>
          <p:nvPr/>
        </p:nvSpPr>
        <p:spPr>
          <a:xfrm>
            <a:off x="739588" y="0"/>
            <a:ext cx="8229600" cy="1270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 marL="39687" marR="81279" indent="0" algn="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2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1pPr>
            <a:lvl2pPr marL="39687" marR="40639" indent="4175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2pPr>
            <a:lvl3pPr marL="39687" marR="40639" indent="8747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3pPr>
            <a:lvl4pPr marL="39687" marR="40639" indent="13319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4pPr>
            <a:lvl5pPr marL="39687" marR="40639" indent="17891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5pPr>
            <a:lvl6pPr marL="39687" marR="40639" indent="22463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6pPr>
            <a:lvl7pPr marL="39687" marR="40639" indent="27035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7pPr>
            <a:lvl8pPr marL="39687" marR="40639" indent="31607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8pPr>
            <a:lvl9pPr marL="39687" marR="40639" indent="3617912" algn="ctr" defTabSz="914400" rtl="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9pPr>
          </a:lstStyle>
          <a:p>
            <a:pPr hangingPunct="1">
              <a:defRPr sz="4400"/>
            </a:pPr>
            <a:r>
              <a:rPr lang="it-IT" sz="2800" dirty="0">
                <a:latin typeface="Century Gothic" panose="020B0502020202020204" pitchFamily="34" charset="0"/>
              </a:rPr>
              <a:t>Prova 2 ( materiale di rivestimento estetico)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Immagini extraorali finali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Immagini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extraorali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finali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170" name="Doppio clic per modificare"/>
          <p:cNvSpPr txBox="1">
            <a:spLocks noGrp="1"/>
          </p:cNvSpPr>
          <p:nvPr>
            <p:ph type="body" sz="quarter" idx="1"/>
          </p:nvPr>
        </p:nvSpPr>
        <p:spPr>
          <a:xfrm>
            <a:off x="383242" y="4483754"/>
            <a:ext cx="8354826" cy="367273"/>
          </a:xfrm>
          <a:prstGeom prst="rect">
            <a:avLst/>
          </a:prstGeom>
        </p:spPr>
        <p:txBody>
          <a:bodyPr/>
          <a:lstStyle/>
          <a:p>
            <a:pPr marR="81279">
              <a:defRPr sz="2000"/>
            </a:pPr>
            <a:r>
              <a:rPr lang="it-IT" sz="1600" dirty="0">
                <a:latin typeface="Century Gothic" panose="020B0502020202020204" pitchFamily="34" charset="0"/>
              </a:rPr>
              <a:t>testo</a:t>
            </a:r>
            <a:endParaRPr sz="1600" dirty="0">
              <a:latin typeface="Century Gothic" panose="020B0502020202020204" pitchFamily="34" charset="0"/>
            </a:endParaRPr>
          </a:p>
        </p:txBody>
      </p:sp>
      <p:grpSp>
        <p:nvGrpSpPr>
          <p:cNvPr id="173" name="Raggruppa"/>
          <p:cNvGrpSpPr/>
          <p:nvPr/>
        </p:nvGrpSpPr>
        <p:grpSpPr>
          <a:xfrm>
            <a:off x="647699" y="1136650"/>
            <a:ext cx="2146302" cy="2857500"/>
            <a:chOff x="0" y="0"/>
            <a:chExt cx="2146301" cy="2857500"/>
          </a:xfrm>
        </p:grpSpPr>
        <p:sp>
          <p:nvSpPr>
            <p:cNvPr id="171" name="Rettangolo"/>
            <p:cNvSpPr/>
            <p:nvPr/>
          </p:nvSpPr>
          <p:spPr>
            <a:xfrm>
              <a:off x="0" y="0"/>
              <a:ext cx="2146301" cy="2857500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172" name="VISIONE FRONTALE DEL VISO"/>
            <p:cNvSpPr/>
            <p:nvPr/>
          </p:nvSpPr>
          <p:spPr>
            <a:xfrm>
              <a:off x="0" y="1151751"/>
              <a:ext cx="21463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FRONTALE DEL VISO</a:t>
              </a:r>
            </a:p>
          </p:txBody>
        </p:sp>
      </p:grpSp>
      <p:grpSp>
        <p:nvGrpSpPr>
          <p:cNvPr id="176" name="Raggruppa"/>
          <p:cNvGrpSpPr/>
          <p:nvPr/>
        </p:nvGrpSpPr>
        <p:grpSpPr>
          <a:xfrm>
            <a:off x="3140075" y="1849437"/>
            <a:ext cx="2857500" cy="2143126"/>
            <a:chOff x="0" y="0"/>
            <a:chExt cx="2857500" cy="2143125"/>
          </a:xfrm>
        </p:grpSpPr>
        <p:sp>
          <p:nvSpPr>
            <p:cNvPr id="174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175" name="VISONE FRONTALE RAVVICINATA (SORRISO)"/>
            <p:cNvSpPr/>
            <p:nvPr/>
          </p:nvSpPr>
          <p:spPr>
            <a:xfrm>
              <a:off x="0" y="794564"/>
              <a:ext cx="28575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VISONE FRONTALE RAVVICINATA (SORRISO)</a:t>
              </a:r>
            </a:p>
          </p:txBody>
        </p:sp>
      </p:grpSp>
      <p:pic>
        <p:nvPicPr>
          <p:cNvPr id="177" name="image.png" descr="image.png"/>
          <p:cNvPicPr>
            <a:picLocks/>
          </p:cNvPicPr>
          <p:nvPr/>
        </p:nvPicPr>
        <p:blipFill>
          <a:blip r:embed="rId3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grpSp>
        <p:nvGrpSpPr>
          <p:cNvPr id="180" name="Raggruppa"/>
          <p:cNvGrpSpPr/>
          <p:nvPr/>
        </p:nvGrpSpPr>
        <p:grpSpPr>
          <a:xfrm>
            <a:off x="6335712" y="1131887"/>
            <a:ext cx="2146301" cy="2857501"/>
            <a:chOff x="0" y="0"/>
            <a:chExt cx="2146300" cy="2857500"/>
          </a:xfrm>
        </p:grpSpPr>
        <p:sp>
          <p:nvSpPr>
            <p:cNvPr id="178" name="Rettangolo"/>
            <p:cNvSpPr/>
            <p:nvPr/>
          </p:nvSpPr>
          <p:spPr>
            <a:xfrm>
              <a:off x="0" y="0"/>
              <a:ext cx="2146300" cy="2857500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179" name="VISIONE LATERALE DEL VISO"/>
            <p:cNvSpPr/>
            <p:nvPr/>
          </p:nvSpPr>
          <p:spPr>
            <a:xfrm>
              <a:off x="0" y="1151751"/>
              <a:ext cx="21463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LATERALE DEL VISO</a:t>
              </a: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Immagini intraorali finali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lang="it-IT" sz="2800" dirty="0">
                <a:latin typeface="Century Gothic" panose="020B0502020202020204" pitchFamily="34" charset="0"/>
              </a:rPr>
              <a:t>I</a:t>
            </a:r>
            <a:r>
              <a:rPr sz="2800" dirty="0" err="1">
                <a:latin typeface="Century Gothic" panose="020B0502020202020204" pitchFamily="34" charset="0"/>
              </a:rPr>
              <a:t>mmagini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intraorali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finali</a:t>
            </a:r>
            <a:endParaRPr sz="2800" dirty="0">
              <a:latin typeface="Century Gothic" panose="020B0502020202020204" pitchFamily="34" charset="0"/>
            </a:endParaRPr>
          </a:p>
        </p:txBody>
      </p:sp>
      <p:grpSp>
        <p:nvGrpSpPr>
          <p:cNvPr id="186" name="Raggruppa"/>
          <p:cNvGrpSpPr/>
          <p:nvPr/>
        </p:nvGrpSpPr>
        <p:grpSpPr>
          <a:xfrm>
            <a:off x="214312" y="1428750"/>
            <a:ext cx="2857501" cy="2143125"/>
            <a:chOff x="0" y="0"/>
            <a:chExt cx="2857500" cy="2143125"/>
          </a:xfrm>
        </p:grpSpPr>
        <p:sp>
          <p:nvSpPr>
            <p:cNvPr id="184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185" name="VISIONE LATO DX"/>
            <p:cNvSpPr/>
            <p:nvPr/>
          </p:nvSpPr>
          <p:spPr>
            <a:xfrm>
              <a:off x="0" y="933063"/>
              <a:ext cx="2857500" cy="27699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LATO DX</a:t>
              </a:r>
            </a:p>
          </p:txBody>
        </p:sp>
      </p:grpSp>
      <p:grpSp>
        <p:nvGrpSpPr>
          <p:cNvPr id="189" name="Raggruppa"/>
          <p:cNvGrpSpPr/>
          <p:nvPr/>
        </p:nvGrpSpPr>
        <p:grpSpPr>
          <a:xfrm>
            <a:off x="3143250" y="1428750"/>
            <a:ext cx="2857500" cy="2143125"/>
            <a:chOff x="0" y="0"/>
            <a:chExt cx="2857500" cy="2143125"/>
          </a:xfrm>
        </p:grpSpPr>
        <p:sp>
          <p:nvSpPr>
            <p:cNvPr id="187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188" name="VISONE FRONTALE ARCATE IN OCCLUSIONE"/>
            <p:cNvSpPr/>
            <p:nvPr/>
          </p:nvSpPr>
          <p:spPr>
            <a:xfrm>
              <a:off x="0" y="794564"/>
              <a:ext cx="28575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VISONE FRONTALE ARCATE IN OCCLUSIONE</a:t>
              </a:r>
            </a:p>
          </p:txBody>
        </p:sp>
      </p:grpSp>
      <p:grpSp>
        <p:nvGrpSpPr>
          <p:cNvPr id="192" name="Raggruppa"/>
          <p:cNvGrpSpPr/>
          <p:nvPr/>
        </p:nvGrpSpPr>
        <p:grpSpPr>
          <a:xfrm>
            <a:off x="6072187" y="1428750"/>
            <a:ext cx="2857501" cy="2143125"/>
            <a:chOff x="0" y="0"/>
            <a:chExt cx="2857500" cy="2143125"/>
          </a:xfrm>
        </p:grpSpPr>
        <p:sp>
          <p:nvSpPr>
            <p:cNvPr id="190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191" name="VISIONE LATO SX"/>
            <p:cNvSpPr/>
            <p:nvPr/>
          </p:nvSpPr>
          <p:spPr>
            <a:xfrm>
              <a:off x="0" y="933063"/>
              <a:ext cx="2857500" cy="27699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LATO SX</a:t>
              </a:r>
            </a:p>
          </p:txBody>
        </p:sp>
      </p:grpSp>
      <p:pic>
        <p:nvPicPr>
          <p:cNvPr id="193" name="image.png" descr="image.png"/>
          <p:cNvPicPr>
            <a:picLocks/>
          </p:cNvPicPr>
          <p:nvPr/>
        </p:nvPicPr>
        <p:blipFill>
          <a:blip r:embed="rId3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4" name="Doppio clic per modificare">
            <a:extLst>
              <a:ext uri="{FF2B5EF4-FFF2-40B4-BE49-F238E27FC236}">
                <a16:creationId xmlns:a16="http://schemas.microsoft.com/office/drawing/2014/main" id="{8D1AB1F4-93E1-BDE0-9512-EB4B3B5B9331}"/>
              </a:ext>
            </a:extLst>
          </p:cNvPr>
          <p:cNvSpPr txBox="1">
            <a:spLocks noGrp="1"/>
          </p:cNvSpPr>
          <p:nvPr>
            <p:ph type="body" sz="quarter" idx="1"/>
          </p:nvPr>
        </p:nvSpPr>
        <p:spPr>
          <a:xfrm>
            <a:off x="383242" y="4483754"/>
            <a:ext cx="8354826" cy="367273"/>
          </a:xfrm>
          <a:prstGeom prst="rect">
            <a:avLst/>
          </a:prstGeom>
        </p:spPr>
        <p:txBody>
          <a:bodyPr/>
          <a:lstStyle/>
          <a:p>
            <a:pPr marR="81279">
              <a:defRPr sz="2000"/>
            </a:pPr>
            <a:r>
              <a:rPr lang="it-IT" sz="1600" dirty="0">
                <a:latin typeface="Century Gothic" panose="020B0502020202020204" pitchFamily="34" charset="0"/>
              </a:rPr>
              <a:t>testo</a:t>
            </a:r>
            <a:endParaRPr sz="1600" dirty="0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Immagini intraorali finali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Immagini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intraorali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finali</a:t>
            </a:r>
            <a:endParaRPr sz="2800" dirty="0">
              <a:latin typeface="Century Gothic" panose="020B0502020202020204" pitchFamily="34" charset="0"/>
            </a:endParaRPr>
          </a:p>
        </p:txBody>
      </p:sp>
      <p:grpSp>
        <p:nvGrpSpPr>
          <p:cNvPr id="199" name="Raggruppa"/>
          <p:cNvGrpSpPr/>
          <p:nvPr/>
        </p:nvGrpSpPr>
        <p:grpSpPr>
          <a:xfrm>
            <a:off x="214312" y="1428750"/>
            <a:ext cx="2857501" cy="2143125"/>
            <a:chOff x="0" y="0"/>
            <a:chExt cx="2857500" cy="2143125"/>
          </a:xfrm>
        </p:grpSpPr>
        <p:sp>
          <p:nvSpPr>
            <p:cNvPr id="197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198" name="VISIONE OCCLUSALE ARCATA SUPERIORE"/>
            <p:cNvSpPr/>
            <p:nvPr/>
          </p:nvSpPr>
          <p:spPr>
            <a:xfrm>
              <a:off x="0" y="794564"/>
              <a:ext cx="28575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OCCLUSALE ARCATA SUPERIORE</a:t>
              </a:r>
            </a:p>
          </p:txBody>
        </p:sp>
      </p:grpSp>
      <p:grpSp>
        <p:nvGrpSpPr>
          <p:cNvPr id="202" name="Raggruppa"/>
          <p:cNvGrpSpPr/>
          <p:nvPr/>
        </p:nvGrpSpPr>
        <p:grpSpPr>
          <a:xfrm>
            <a:off x="6072187" y="1428750"/>
            <a:ext cx="2857501" cy="2143125"/>
            <a:chOff x="0" y="0"/>
            <a:chExt cx="2857500" cy="2143125"/>
          </a:xfrm>
        </p:grpSpPr>
        <p:sp>
          <p:nvSpPr>
            <p:cNvPr id="200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201" name="VISIONE OCCLUSALE ARCATA INFERIORE"/>
            <p:cNvSpPr/>
            <p:nvPr/>
          </p:nvSpPr>
          <p:spPr>
            <a:xfrm>
              <a:off x="0" y="794564"/>
              <a:ext cx="28575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OCCLUSALE ARCATA INFERIORE</a:t>
              </a:r>
            </a:p>
          </p:txBody>
        </p:sp>
      </p:grpSp>
      <p:pic>
        <p:nvPicPr>
          <p:cNvPr id="203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grpSp>
        <p:nvGrpSpPr>
          <p:cNvPr id="206" name="Raggruppa"/>
          <p:cNvGrpSpPr/>
          <p:nvPr/>
        </p:nvGrpSpPr>
        <p:grpSpPr>
          <a:xfrm>
            <a:off x="3143250" y="1428750"/>
            <a:ext cx="2857500" cy="2143125"/>
            <a:chOff x="0" y="0"/>
            <a:chExt cx="2857500" cy="2143125"/>
          </a:xfrm>
        </p:grpSpPr>
        <p:sp>
          <p:nvSpPr>
            <p:cNvPr id="204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205" name="VISONE FRONTALE ARCATE LIEVEMENTE SEPARATE"/>
            <p:cNvSpPr/>
            <p:nvPr/>
          </p:nvSpPr>
          <p:spPr>
            <a:xfrm>
              <a:off x="0" y="656064"/>
              <a:ext cx="2857500" cy="830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VISONE FRONTALE ARCATE LIEVEMENTE SEPARATE</a:t>
              </a:r>
            </a:p>
          </p:txBody>
        </p:sp>
      </p:grpSp>
      <p:sp>
        <p:nvSpPr>
          <p:cNvPr id="2" name="Doppio clic per modificare">
            <a:extLst>
              <a:ext uri="{FF2B5EF4-FFF2-40B4-BE49-F238E27FC236}">
                <a16:creationId xmlns:a16="http://schemas.microsoft.com/office/drawing/2014/main" id="{7D7F0195-C3BE-2A72-2EC3-B8F79BA79ED5}"/>
              </a:ext>
            </a:extLst>
          </p:cNvPr>
          <p:cNvSpPr txBox="1">
            <a:spLocks/>
          </p:cNvSpPr>
          <p:nvPr/>
        </p:nvSpPr>
        <p:spPr>
          <a:xfrm>
            <a:off x="383242" y="4483754"/>
            <a:ext cx="8354826" cy="3672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382587" marR="40639" indent="-34290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32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1pPr>
            <a:lvl2pPr marL="731837" marR="40639" indent="-285750" algn="l" defTabSz="914400" rtl="0" latinLnBrk="0">
              <a:lnSpc>
                <a:spcPct val="100000"/>
              </a:lnSpc>
              <a:spcBef>
                <a:spcPts val="7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–"/>
              <a:tabLst/>
              <a:defRPr sz="28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2pPr>
            <a:lvl3pPr marL="1131887" marR="40639" indent="-228600" algn="l" defTabSz="914400" rtl="0" latinLnBrk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2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3pPr>
            <a:lvl4pPr marL="1589087" marR="40639" indent="-228600" algn="l" defTabSz="914400" rtl="0" latinLnBrk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–"/>
              <a:tabLst/>
              <a:defRPr sz="20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4pPr>
            <a:lvl5pPr marL="2046287" marR="40639" indent="-228600" algn="l" defTabSz="914400" rtl="0" latinLnBrk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»"/>
              <a:tabLst/>
              <a:defRPr sz="20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5pPr>
            <a:lvl6pPr marL="2183447" marR="40639" indent="-36576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32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6pPr>
            <a:lvl7pPr marL="2183447" marR="40639" indent="-36576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32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7pPr>
            <a:lvl8pPr marL="2183447" marR="40639" indent="-36576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32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8pPr>
            <a:lvl9pPr marL="2183447" marR="40639" indent="-36576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32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9pPr>
          </a:lstStyle>
          <a:p>
            <a:pPr marR="81279" hangingPunct="1">
              <a:defRPr sz="2000"/>
            </a:pPr>
            <a:r>
              <a:rPr lang="it-IT" sz="1600">
                <a:latin typeface="Century Gothic" panose="020B0502020202020204" pitchFamily="34" charset="0"/>
              </a:rPr>
              <a:t>testo</a:t>
            </a:r>
            <a:endParaRPr lang="it-IT" sz="1600" dirty="0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Esame radiografico final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Esame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radiografico</a:t>
            </a:r>
            <a:r>
              <a:rPr sz="2800" dirty="0">
                <a:latin typeface="Century Gothic" panose="020B0502020202020204" pitchFamily="34" charset="0"/>
              </a:rPr>
              <a:t> finale</a:t>
            </a:r>
          </a:p>
        </p:txBody>
      </p:sp>
      <p:pic>
        <p:nvPicPr>
          <p:cNvPr id="209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210" name="Rettangolo"/>
          <p:cNvSpPr/>
          <p:nvPr/>
        </p:nvSpPr>
        <p:spPr>
          <a:xfrm>
            <a:off x="428625" y="1214437"/>
            <a:ext cx="8215313" cy="3357563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Considerazioni finali sui risultati ottenuti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lang="it-IT" sz="2800" dirty="0">
                <a:latin typeface="Century Gothic" panose="020B0502020202020204" pitchFamily="34" charset="0"/>
              </a:rPr>
              <a:t>Valutazione finale del caso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213" name="testo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 marR="81279">
              <a:defRPr sz="2000" i="1"/>
            </a:lvl1pPr>
          </a:lstStyle>
          <a:p>
            <a:r>
              <a:rPr lang="it-IT" sz="1600" dirty="0">
                <a:latin typeface="Century Gothic" panose="020B0502020202020204" pitchFamily="34" charset="0"/>
              </a:rPr>
              <a:t>Valutare come si è concluso il trattamento, i risultati ottenuti e trarre le considerazioni finali alla luce del percorso protesico.</a:t>
            </a:r>
          </a:p>
          <a:p>
            <a:pPr>
              <a:buFontTx/>
              <a:buChar char="-"/>
            </a:pPr>
            <a:endParaRPr dirty="0"/>
          </a:p>
        </p:txBody>
      </p:sp>
      <p:pic>
        <p:nvPicPr>
          <p:cNvPr id="214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Immagini extraorali iniziali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Immagini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extraorali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iniziali</a:t>
            </a:r>
            <a:br>
              <a:rPr lang="it-IT" sz="2800" dirty="0">
                <a:latin typeface="Century Gothic" panose="020B0502020202020204" pitchFamily="34" charset="0"/>
              </a:rPr>
            </a:br>
            <a:r>
              <a:rPr lang="it-IT" sz="2800" dirty="0">
                <a:latin typeface="Century Gothic" panose="020B0502020202020204" pitchFamily="34" charset="0"/>
              </a:rPr>
              <a:t>(preferibile averle ma opzionali)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36" name="Si consiglia di utilizzare uno sfondo nero per enfatizzare la qualità della foto"/>
          <p:cNvSpPr txBox="1">
            <a:spLocks noGrp="1"/>
          </p:cNvSpPr>
          <p:nvPr>
            <p:ph type="body" sz="quarter" idx="1"/>
          </p:nvPr>
        </p:nvSpPr>
        <p:spPr>
          <a:xfrm>
            <a:off x="194982" y="4424642"/>
            <a:ext cx="8865815" cy="511990"/>
          </a:xfrm>
          <a:prstGeom prst="rect">
            <a:avLst/>
          </a:prstGeom>
        </p:spPr>
        <p:txBody>
          <a:bodyPr/>
          <a:lstStyle>
            <a:lvl1pPr marR="81279">
              <a:defRPr sz="2000"/>
            </a:lvl1pPr>
          </a:lstStyle>
          <a:p>
            <a:pPr>
              <a:buFont typeface="Arial" panose="020B0604020202020204" pitchFamily="34" charset="0"/>
              <a:buChar char="•"/>
            </a:pPr>
            <a:r>
              <a:rPr lang="it-IT" sz="1600" dirty="0">
                <a:latin typeface="Century Gothic" panose="020B0502020202020204" pitchFamily="34" charset="0"/>
              </a:rPr>
              <a:t>La didascalia deve esprimere sinteticamente quanto evidenziato dalle immagini </a:t>
            </a:r>
            <a:endParaRPr sz="1600" dirty="0">
              <a:latin typeface="Century Gothic" panose="020B0502020202020204" pitchFamily="34" charset="0"/>
            </a:endParaRPr>
          </a:p>
        </p:txBody>
      </p:sp>
      <p:grpSp>
        <p:nvGrpSpPr>
          <p:cNvPr id="39" name="Raggruppa"/>
          <p:cNvGrpSpPr/>
          <p:nvPr/>
        </p:nvGrpSpPr>
        <p:grpSpPr>
          <a:xfrm>
            <a:off x="647699" y="1136650"/>
            <a:ext cx="2146302" cy="2857500"/>
            <a:chOff x="0" y="0"/>
            <a:chExt cx="2146301" cy="2857500"/>
          </a:xfrm>
        </p:grpSpPr>
        <p:sp>
          <p:nvSpPr>
            <p:cNvPr id="37" name="Rettangolo"/>
            <p:cNvSpPr/>
            <p:nvPr/>
          </p:nvSpPr>
          <p:spPr>
            <a:xfrm>
              <a:off x="0" y="0"/>
              <a:ext cx="2146301" cy="2857500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38" name="VISIONE FRONTALE DEL VISO"/>
            <p:cNvSpPr/>
            <p:nvPr/>
          </p:nvSpPr>
          <p:spPr>
            <a:xfrm>
              <a:off x="0" y="1151751"/>
              <a:ext cx="21463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FRONTALE DEL VISO</a:t>
              </a:r>
            </a:p>
          </p:txBody>
        </p:sp>
      </p:grpSp>
      <p:grpSp>
        <p:nvGrpSpPr>
          <p:cNvPr id="42" name="Raggruppa"/>
          <p:cNvGrpSpPr/>
          <p:nvPr/>
        </p:nvGrpSpPr>
        <p:grpSpPr>
          <a:xfrm>
            <a:off x="3140075" y="1849437"/>
            <a:ext cx="2857500" cy="2143126"/>
            <a:chOff x="0" y="0"/>
            <a:chExt cx="2857500" cy="2143125"/>
          </a:xfrm>
        </p:grpSpPr>
        <p:sp>
          <p:nvSpPr>
            <p:cNvPr id="40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41" name="VISONE FRONTALE RAVVICINATA (SORRISO)"/>
            <p:cNvSpPr/>
            <p:nvPr/>
          </p:nvSpPr>
          <p:spPr>
            <a:xfrm>
              <a:off x="0" y="794564"/>
              <a:ext cx="28575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VISONE FRONTALE RAVVICINATA (SORRISO)</a:t>
              </a:r>
            </a:p>
          </p:txBody>
        </p:sp>
      </p:grpSp>
      <p:pic>
        <p:nvPicPr>
          <p:cNvPr id="43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grpSp>
        <p:nvGrpSpPr>
          <p:cNvPr id="46" name="Raggruppa"/>
          <p:cNvGrpSpPr/>
          <p:nvPr/>
        </p:nvGrpSpPr>
        <p:grpSpPr>
          <a:xfrm>
            <a:off x="6335712" y="1131887"/>
            <a:ext cx="2146301" cy="2857501"/>
            <a:chOff x="0" y="0"/>
            <a:chExt cx="2146300" cy="2857500"/>
          </a:xfrm>
        </p:grpSpPr>
        <p:sp>
          <p:nvSpPr>
            <p:cNvPr id="44" name="Rettangolo"/>
            <p:cNvSpPr/>
            <p:nvPr/>
          </p:nvSpPr>
          <p:spPr>
            <a:xfrm>
              <a:off x="0" y="0"/>
              <a:ext cx="2146300" cy="2857500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45" name="VISIONE LATERALE DEL VISO"/>
            <p:cNvSpPr/>
            <p:nvPr/>
          </p:nvSpPr>
          <p:spPr>
            <a:xfrm>
              <a:off x="0" y="1151751"/>
              <a:ext cx="21463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LATERALE DEL VISO</a:t>
              </a: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B960153-40F4-29BF-7E78-D04FBF40EE5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Considerazioni finali sui risultati ottenuti">
            <a:extLst>
              <a:ext uri="{FF2B5EF4-FFF2-40B4-BE49-F238E27FC236}">
                <a16:creationId xmlns:a16="http://schemas.microsoft.com/office/drawing/2014/main" id="{0EBA1368-7D98-E821-A64F-D2F478A49DCB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lang="it-IT" sz="2800" dirty="0">
                <a:latin typeface="Century Gothic" panose="020B0502020202020204" pitchFamily="34" charset="0"/>
              </a:rPr>
              <a:t>Follow up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213" name="testo">
            <a:extLst>
              <a:ext uri="{FF2B5EF4-FFF2-40B4-BE49-F238E27FC236}">
                <a16:creationId xmlns:a16="http://schemas.microsoft.com/office/drawing/2014/main" id="{2E4BCCC1-7F98-B1A4-6179-4DA836E35110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 marR="81279">
              <a:defRPr sz="2000" i="1"/>
            </a:lvl1pPr>
          </a:lstStyle>
          <a:p>
            <a:r>
              <a:rPr lang="it-IT" sz="1600" dirty="0">
                <a:latin typeface="Century Gothic" panose="020B0502020202020204" pitchFamily="34" charset="0"/>
              </a:rPr>
              <a:t>Consigliabile. Mettere in questa slide foto e rx di controllo indicando quanto tempo è passato </a:t>
            </a:r>
            <a:r>
              <a:rPr lang="it-IT" sz="1600">
                <a:latin typeface="Century Gothic" panose="020B0502020202020204" pitchFamily="34" charset="0"/>
              </a:rPr>
              <a:t>dalla consegna</a:t>
            </a:r>
            <a:endParaRPr lang="it-IT" sz="1600" dirty="0">
              <a:latin typeface="Century Gothic" panose="020B0502020202020204" pitchFamily="34" charset="0"/>
            </a:endParaRPr>
          </a:p>
          <a:p>
            <a:pPr>
              <a:buFontTx/>
              <a:buChar char="-"/>
            </a:pPr>
            <a:endParaRPr dirty="0"/>
          </a:p>
        </p:txBody>
      </p:sp>
      <p:pic>
        <p:nvPicPr>
          <p:cNvPr id="214" name="image.png" descr="image.png">
            <a:extLst>
              <a:ext uri="{FF2B5EF4-FFF2-40B4-BE49-F238E27FC236}">
                <a16:creationId xmlns:a16="http://schemas.microsoft.com/office/drawing/2014/main" id="{48F010B7-C2DB-B093-DCEE-332ECAB4CAB6}"/>
              </a:ext>
            </a:extLst>
          </p:cNvPr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</p:spTree>
    <p:extLst>
      <p:ext uri="{BB962C8B-B14F-4D97-AF65-F5344CB8AC3E}">
        <p14:creationId xmlns:p14="http://schemas.microsoft.com/office/powerpoint/2010/main" val="31165512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99">
        <p:fade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Immagini intraorali iniziali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Immagini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intraorali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iniziali</a:t>
            </a:r>
            <a:endParaRPr sz="2800" dirty="0">
              <a:latin typeface="Century Gothic" panose="020B0502020202020204" pitchFamily="34" charset="0"/>
            </a:endParaRPr>
          </a:p>
        </p:txBody>
      </p:sp>
      <p:sp>
        <p:nvSpPr>
          <p:cNvPr id="49" name="Si consiglia l’utilizzo di divaricatori dedicati e spacchi per fotografia"/>
          <p:cNvSpPr txBox="1">
            <a:spLocks noGrp="1"/>
          </p:cNvSpPr>
          <p:nvPr>
            <p:ph type="body" sz="half" idx="1"/>
          </p:nvPr>
        </p:nvSpPr>
        <p:spPr>
          <a:xfrm>
            <a:off x="30256" y="4272803"/>
            <a:ext cx="9029700" cy="553998"/>
          </a:xfrm>
          <a:prstGeom prst="rect">
            <a:avLst/>
          </a:prstGeom>
        </p:spPr>
        <p:txBody>
          <a:bodyPr/>
          <a:lstStyle>
            <a:lvl1pPr marR="81279">
              <a:defRPr sz="2000"/>
            </a:lvl1pPr>
          </a:lstStyle>
          <a:p>
            <a:r>
              <a:rPr sz="1600" dirty="0">
                <a:latin typeface="Century Gothic" panose="020B0502020202020204" pitchFamily="34" charset="0"/>
              </a:rPr>
              <a:t>Si </a:t>
            </a:r>
            <a:r>
              <a:rPr sz="1600" dirty="0" err="1">
                <a:latin typeface="Century Gothic" panose="020B0502020202020204" pitchFamily="34" charset="0"/>
              </a:rPr>
              <a:t>consiglia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sz="1600" dirty="0" err="1">
                <a:latin typeface="Century Gothic" panose="020B0502020202020204" pitchFamily="34" charset="0"/>
              </a:rPr>
              <a:t>l’utilizzo</a:t>
            </a:r>
            <a:r>
              <a:rPr sz="1600" dirty="0">
                <a:latin typeface="Century Gothic" panose="020B0502020202020204" pitchFamily="34" charset="0"/>
              </a:rPr>
              <a:t> di </a:t>
            </a:r>
            <a:r>
              <a:rPr sz="1600" dirty="0" err="1">
                <a:latin typeface="Century Gothic" panose="020B0502020202020204" pitchFamily="34" charset="0"/>
              </a:rPr>
              <a:t>divaricatori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lang="it-IT" sz="1600" dirty="0">
                <a:latin typeface="Century Gothic" panose="020B0502020202020204" pitchFamily="34" charset="0"/>
              </a:rPr>
              <a:t>labiali</a:t>
            </a:r>
            <a:r>
              <a:rPr sz="1600" dirty="0">
                <a:latin typeface="Century Gothic" panose="020B0502020202020204" pitchFamily="34" charset="0"/>
              </a:rPr>
              <a:t> e </a:t>
            </a:r>
            <a:r>
              <a:rPr sz="1600" dirty="0" err="1">
                <a:latin typeface="Century Gothic" panose="020B0502020202020204" pitchFamily="34" charset="0"/>
              </a:rPr>
              <a:t>sp</a:t>
            </a:r>
            <a:r>
              <a:rPr lang="it-IT" sz="1600" dirty="0">
                <a:latin typeface="Century Gothic" panose="020B0502020202020204" pitchFamily="34" charset="0"/>
              </a:rPr>
              <a:t>e</a:t>
            </a:r>
            <a:r>
              <a:rPr sz="1600" dirty="0" err="1">
                <a:latin typeface="Century Gothic" panose="020B0502020202020204" pitchFamily="34" charset="0"/>
              </a:rPr>
              <a:t>cchi</a:t>
            </a:r>
            <a:r>
              <a:rPr sz="1600" dirty="0">
                <a:latin typeface="Century Gothic" panose="020B0502020202020204" pitchFamily="34" charset="0"/>
              </a:rPr>
              <a:t> </a:t>
            </a:r>
            <a:r>
              <a:rPr lang="it-IT" sz="1600" dirty="0">
                <a:latin typeface="Century Gothic" panose="020B0502020202020204" pitchFamily="34" charset="0"/>
              </a:rPr>
              <a:t>dedicati per le immagini intra-orali</a:t>
            </a:r>
            <a:endParaRPr sz="1600" dirty="0">
              <a:latin typeface="Century Gothic" panose="020B0502020202020204" pitchFamily="34" charset="0"/>
            </a:endParaRPr>
          </a:p>
        </p:txBody>
      </p:sp>
      <p:grpSp>
        <p:nvGrpSpPr>
          <p:cNvPr id="52" name="Raggruppa"/>
          <p:cNvGrpSpPr/>
          <p:nvPr/>
        </p:nvGrpSpPr>
        <p:grpSpPr>
          <a:xfrm>
            <a:off x="214312" y="1428750"/>
            <a:ext cx="2857501" cy="2143125"/>
            <a:chOff x="0" y="0"/>
            <a:chExt cx="2857500" cy="2143125"/>
          </a:xfrm>
        </p:grpSpPr>
        <p:sp>
          <p:nvSpPr>
            <p:cNvPr id="50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51" name="VISIONE LATO DX"/>
            <p:cNvSpPr/>
            <p:nvPr/>
          </p:nvSpPr>
          <p:spPr>
            <a:xfrm>
              <a:off x="0" y="933063"/>
              <a:ext cx="2857500" cy="27699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LATO DX</a:t>
              </a:r>
            </a:p>
          </p:txBody>
        </p:sp>
      </p:grpSp>
      <p:grpSp>
        <p:nvGrpSpPr>
          <p:cNvPr id="55" name="Raggruppa"/>
          <p:cNvGrpSpPr/>
          <p:nvPr/>
        </p:nvGrpSpPr>
        <p:grpSpPr>
          <a:xfrm>
            <a:off x="3143250" y="1428750"/>
            <a:ext cx="2857500" cy="2143125"/>
            <a:chOff x="0" y="0"/>
            <a:chExt cx="2857500" cy="2143125"/>
          </a:xfrm>
        </p:grpSpPr>
        <p:sp>
          <p:nvSpPr>
            <p:cNvPr id="53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54" name="VISONE FRONTALE ARCATE IN OCCLUSIONE"/>
            <p:cNvSpPr/>
            <p:nvPr/>
          </p:nvSpPr>
          <p:spPr>
            <a:xfrm>
              <a:off x="0" y="794564"/>
              <a:ext cx="28575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VISONE FRONTALE ARCATE IN OCCLUSIONE</a:t>
              </a:r>
            </a:p>
          </p:txBody>
        </p:sp>
      </p:grpSp>
      <p:grpSp>
        <p:nvGrpSpPr>
          <p:cNvPr id="58" name="Raggruppa"/>
          <p:cNvGrpSpPr/>
          <p:nvPr/>
        </p:nvGrpSpPr>
        <p:grpSpPr>
          <a:xfrm>
            <a:off x="6072187" y="1428750"/>
            <a:ext cx="2857501" cy="2143125"/>
            <a:chOff x="0" y="0"/>
            <a:chExt cx="2857500" cy="2143125"/>
          </a:xfrm>
        </p:grpSpPr>
        <p:sp>
          <p:nvSpPr>
            <p:cNvPr id="56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57" name="VISIONE LATO SX"/>
            <p:cNvSpPr/>
            <p:nvPr/>
          </p:nvSpPr>
          <p:spPr>
            <a:xfrm>
              <a:off x="0" y="933063"/>
              <a:ext cx="2857500" cy="27699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LATO SX</a:t>
              </a:r>
            </a:p>
          </p:txBody>
        </p:sp>
      </p:grpSp>
      <p:pic>
        <p:nvPicPr>
          <p:cNvPr id="59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Immagini intraorali iniziali"/>
          <p:cNvSpPr txBox="1">
            <a:spLocks noGrp="1"/>
          </p:cNvSpPr>
          <p:nvPr>
            <p:ph type="title"/>
          </p:nvPr>
        </p:nvSpPr>
        <p:spPr>
          <a:xfrm>
            <a:off x="457200" y="0"/>
            <a:ext cx="8229600" cy="1270000"/>
          </a:xfrm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Immagini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intraorali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iniziali</a:t>
            </a:r>
            <a:endParaRPr sz="2800" dirty="0">
              <a:latin typeface="Century Gothic" panose="020B0502020202020204" pitchFamily="34" charset="0"/>
            </a:endParaRPr>
          </a:p>
        </p:txBody>
      </p:sp>
      <p:grpSp>
        <p:nvGrpSpPr>
          <p:cNvPr id="65" name="Raggruppa"/>
          <p:cNvGrpSpPr/>
          <p:nvPr/>
        </p:nvGrpSpPr>
        <p:grpSpPr>
          <a:xfrm>
            <a:off x="214312" y="1428750"/>
            <a:ext cx="2857501" cy="2143125"/>
            <a:chOff x="0" y="0"/>
            <a:chExt cx="2857500" cy="2143125"/>
          </a:xfrm>
        </p:grpSpPr>
        <p:sp>
          <p:nvSpPr>
            <p:cNvPr id="63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64" name="VISIONE OCCLUSALE ARCATA SUPERIORE"/>
            <p:cNvSpPr/>
            <p:nvPr/>
          </p:nvSpPr>
          <p:spPr>
            <a:xfrm>
              <a:off x="0" y="794564"/>
              <a:ext cx="28575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OCCLUSALE ARCATA SUPERIORE</a:t>
              </a:r>
            </a:p>
          </p:txBody>
        </p:sp>
      </p:grpSp>
      <p:grpSp>
        <p:nvGrpSpPr>
          <p:cNvPr id="68" name="Raggruppa"/>
          <p:cNvGrpSpPr/>
          <p:nvPr/>
        </p:nvGrpSpPr>
        <p:grpSpPr>
          <a:xfrm>
            <a:off x="6072187" y="1428750"/>
            <a:ext cx="2857501" cy="2143125"/>
            <a:chOff x="0" y="0"/>
            <a:chExt cx="2857500" cy="2143125"/>
          </a:xfrm>
        </p:grpSpPr>
        <p:sp>
          <p:nvSpPr>
            <p:cNvPr id="66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67" name="VISIONE OCCLUSALE ARCATA INFERIORE"/>
            <p:cNvSpPr/>
            <p:nvPr/>
          </p:nvSpPr>
          <p:spPr>
            <a:xfrm>
              <a:off x="0" y="794564"/>
              <a:ext cx="2857500" cy="5539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VISIONE OCCLUSALE ARCATA INFERIORE</a:t>
              </a:r>
            </a:p>
          </p:txBody>
        </p:sp>
      </p:grpSp>
      <p:pic>
        <p:nvPicPr>
          <p:cNvPr id="69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grpSp>
        <p:nvGrpSpPr>
          <p:cNvPr id="72" name="Raggruppa"/>
          <p:cNvGrpSpPr/>
          <p:nvPr/>
        </p:nvGrpSpPr>
        <p:grpSpPr>
          <a:xfrm>
            <a:off x="3143250" y="1428750"/>
            <a:ext cx="2857500" cy="2143125"/>
            <a:chOff x="0" y="0"/>
            <a:chExt cx="2857500" cy="2143125"/>
          </a:xfrm>
        </p:grpSpPr>
        <p:sp>
          <p:nvSpPr>
            <p:cNvPr id="70" name="Rettangolo"/>
            <p:cNvSpPr/>
            <p:nvPr/>
          </p:nvSpPr>
          <p:spPr>
            <a:xfrm>
              <a:off x="0" y="0"/>
              <a:ext cx="2857500" cy="2143125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71" name="VISONE FRONTALE ARCATE LIEVEMENTE SEPARATE"/>
            <p:cNvSpPr/>
            <p:nvPr/>
          </p:nvSpPr>
          <p:spPr>
            <a:xfrm>
              <a:off x="0" y="656064"/>
              <a:ext cx="2857500" cy="830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VISONE FRONTALE ARCATE LIEVEMENTE SEPARATE</a:t>
              </a:r>
            </a:p>
          </p:txBody>
        </p:sp>
      </p:grpSp>
      <p:sp>
        <p:nvSpPr>
          <p:cNvPr id="5" name="Si consiglia l’utilizzo di divaricatori dedicati e spacchi per fotografia">
            <a:extLst>
              <a:ext uri="{FF2B5EF4-FFF2-40B4-BE49-F238E27FC236}">
                <a16:creationId xmlns:a16="http://schemas.microsoft.com/office/drawing/2014/main" id="{17051E28-EA94-1693-3616-4E978144DF18}"/>
              </a:ext>
            </a:extLst>
          </p:cNvPr>
          <p:cNvSpPr txBox="1">
            <a:spLocks/>
          </p:cNvSpPr>
          <p:nvPr/>
        </p:nvSpPr>
        <p:spPr>
          <a:xfrm>
            <a:off x="30256" y="4272803"/>
            <a:ext cx="9029700" cy="55399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 marL="382587" marR="81279" indent="-34290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20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1pPr>
            <a:lvl2pPr marL="731837" marR="40639" indent="-285750" algn="l" defTabSz="914400" rtl="0" latinLnBrk="0">
              <a:lnSpc>
                <a:spcPct val="100000"/>
              </a:lnSpc>
              <a:spcBef>
                <a:spcPts val="7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–"/>
              <a:tabLst/>
              <a:defRPr sz="28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2pPr>
            <a:lvl3pPr marL="1131887" marR="40639" indent="-228600" algn="l" defTabSz="914400" rtl="0" latinLnBrk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24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3pPr>
            <a:lvl4pPr marL="1589087" marR="40639" indent="-228600" algn="l" defTabSz="914400" rtl="0" latinLnBrk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–"/>
              <a:tabLst/>
              <a:defRPr sz="20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4pPr>
            <a:lvl5pPr marL="2046287" marR="40639" indent="-228600" algn="l" defTabSz="914400" rtl="0" latinLnBrk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»"/>
              <a:tabLst/>
              <a:defRPr sz="20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5pPr>
            <a:lvl6pPr marL="2183447" marR="40639" indent="-36576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32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6pPr>
            <a:lvl7pPr marL="2183447" marR="40639" indent="-36576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32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7pPr>
            <a:lvl8pPr marL="2183447" marR="40639" indent="-36576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32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8pPr>
            <a:lvl9pPr marL="2183447" marR="40639" indent="-365760" algn="l" defTabSz="914400" rtl="0" latinLnBrk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Arial"/>
              <a:buChar char="•"/>
              <a:tabLst/>
              <a:defRPr sz="3200" b="0" i="0" u="none" strike="noStrike" cap="none" spc="0" baseline="0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+mn-lt"/>
                <a:ea typeface="+mn-ea"/>
                <a:cs typeface="+mn-cs"/>
                <a:sym typeface="Calibri"/>
              </a:defRPr>
            </a:lvl9pPr>
          </a:lstStyle>
          <a:p>
            <a:pPr hangingPunct="1"/>
            <a:r>
              <a:rPr lang="it-IT" sz="1600" dirty="0">
                <a:latin typeface="Century Gothic" panose="020B0502020202020204" pitchFamily="34" charset="0"/>
              </a:rPr>
              <a:t>Si consiglia l’utilizzo di divaricatori labiali e specchi dedicati per le immagini intra-orali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Esame parodontale inizial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Esame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parodontale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iniziale</a:t>
            </a:r>
            <a:br>
              <a:rPr lang="it-IT" sz="2800" dirty="0">
                <a:latin typeface="Century Gothic" panose="020B0502020202020204" pitchFamily="34" charset="0"/>
              </a:rPr>
            </a:br>
            <a:r>
              <a:rPr lang="it-IT" sz="2800" dirty="0">
                <a:latin typeface="Century Gothic" panose="020B0502020202020204" pitchFamily="34" charset="0"/>
              </a:rPr>
              <a:t>(preferibile averlo ma opzionale)</a:t>
            </a:r>
            <a:endParaRPr sz="2800" dirty="0">
              <a:latin typeface="Century Gothic" panose="020B0502020202020204" pitchFamily="34" charset="0"/>
            </a:endParaRPr>
          </a:p>
        </p:txBody>
      </p:sp>
      <p:pic>
        <p:nvPicPr>
          <p:cNvPr id="75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grpSp>
        <p:nvGrpSpPr>
          <p:cNvPr id="78" name="Raggruppa"/>
          <p:cNvGrpSpPr/>
          <p:nvPr/>
        </p:nvGrpSpPr>
        <p:grpSpPr>
          <a:xfrm>
            <a:off x="427831" y="1214437"/>
            <a:ext cx="8216901" cy="3357564"/>
            <a:chOff x="0" y="0"/>
            <a:chExt cx="8216900" cy="3357563"/>
          </a:xfrm>
        </p:grpSpPr>
        <p:sp>
          <p:nvSpPr>
            <p:cNvPr id="76" name="Rettangolo"/>
            <p:cNvSpPr/>
            <p:nvPr/>
          </p:nvSpPr>
          <p:spPr>
            <a:xfrm>
              <a:off x="793" y="0"/>
              <a:ext cx="8215314" cy="3357563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77" name="CARTELLA PARODONTALE (ARCATA SUPERIORE)"/>
            <p:cNvSpPr/>
            <p:nvPr/>
          </p:nvSpPr>
          <p:spPr>
            <a:xfrm>
              <a:off x="0" y="1540282"/>
              <a:ext cx="8216900" cy="27699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C</a:t>
              </a:r>
              <a:r>
                <a:rPr lang="it-IT" dirty="0">
                  <a:latin typeface="Century Gothic" panose="020B0502020202020204" pitchFamily="34" charset="0"/>
                </a:rPr>
                <a:t>HARTING</a:t>
              </a:r>
              <a:r>
                <a:rPr dirty="0">
                  <a:latin typeface="Century Gothic" panose="020B0502020202020204" pitchFamily="34" charset="0"/>
                </a:rPr>
                <a:t> PARODONTALE (ARCATA SUPERIORE)</a:t>
              </a: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Esame parodontale inizial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Esame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parodontale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iniziale</a:t>
            </a:r>
            <a:endParaRPr sz="2800" dirty="0">
              <a:latin typeface="Century Gothic" panose="020B0502020202020204" pitchFamily="34" charset="0"/>
            </a:endParaRPr>
          </a:p>
        </p:txBody>
      </p:sp>
      <p:pic>
        <p:nvPicPr>
          <p:cNvPr id="81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grpSp>
        <p:nvGrpSpPr>
          <p:cNvPr id="84" name="Raggruppa"/>
          <p:cNvGrpSpPr/>
          <p:nvPr/>
        </p:nvGrpSpPr>
        <p:grpSpPr>
          <a:xfrm>
            <a:off x="427831" y="1214437"/>
            <a:ext cx="8216901" cy="3357564"/>
            <a:chOff x="0" y="0"/>
            <a:chExt cx="8216900" cy="3357563"/>
          </a:xfrm>
        </p:grpSpPr>
        <p:sp>
          <p:nvSpPr>
            <p:cNvPr id="82" name="Rettangolo"/>
            <p:cNvSpPr/>
            <p:nvPr/>
          </p:nvSpPr>
          <p:spPr>
            <a:xfrm>
              <a:off x="793" y="0"/>
              <a:ext cx="8215314" cy="3357563"/>
            </a:xfrm>
            <a:prstGeom prst="rect">
              <a:avLst/>
            </a:prstGeom>
            <a:noFill/>
            <a:ln w="9525" cap="flat">
              <a:solidFill>
                <a:srgbClr val="FFFFFF"/>
              </a:solidFill>
              <a:prstDash val="sysDot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endParaRPr/>
            </a:p>
          </p:txBody>
        </p:sp>
        <p:sp>
          <p:nvSpPr>
            <p:cNvPr id="83" name="CARTELLA PARODONTALE (ARCATA INFERIORE)"/>
            <p:cNvSpPr/>
            <p:nvPr/>
          </p:nvSpPr>
          <p:spPr>
            <a:xfrm>
              <a:off x="0" y="1540282"/>
              <a:ext cx="8216900" cy="27699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marL="39687" marR="40639" algn="ctr">
                <a:buClr>
                  <a:srgbClr val="FFFFFF"/>
                </a:buClr>
                <a:buFont typeface="Calibri"/>
                <a:defRPr sz="1800"/>
              </a:lvl1pPr>
            </a:lstStyle>
            <a:p>
              <a:r>
                <a:rPr dirty="0">
                  <a:latin typeface="Century Gothic" panose="020B0502020202020204" pitchFamily="34" charset="0"/>
                </a:rPr>
                <a:t>C</a:t>
              </a:r>
              <a:r>
                <a:rPr lang="it-IT" dirty="0">
                  <a:latin typeface="Century Gothic" panose="020B0502020202020204" pitchFamily="34" charset="0"/>
                </a:rPr>
                <a:t>HARTING</a:t>
              </a:r>
              <a:r>
                <a:rPr dirty="0">
                  <a:latin typeface="Century Gothic" panose="020B0502020202020204" pitchFamily="34" charset="0"/>
                </a:rPr>
                <a:t> PARODONTALE (ARCATA INFERIORE)</a:t>
              </a:r>
            </a:p>
          </p:txBody>
        </p:sp>
      </p:grp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Analisi della situazione parodontal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 err="1">
                <a:latin typeface="Century Gothic" panose="020B0502020202020204" pitchFamily="34" charset="0"/>
              </a:rPr>
              <a:t>Analisi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della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situazione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parodontale</a:t>
            </a:r>
            <a:endParaRPr sz="2800" dirty="0">
              <a:latin typeface="Century Gothic" panose="020B0502020202020204" pitchFamily="34" charset="0"/>
            </a:endParaRPr>
          </a:p>
        </p:txBody>
      </p:sp>
      <p:pic>
        <p:nvPicPr>
          <p:cNvPr id="88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41784CF6-A03A-A570-26D9-9DB7C44B21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57200" y="1130300"/>
            <a:ext cx="8229600" cy="3943350"/>
          </a:xfrm>
        </p:spPr>
        <p:txBody>
          <a:bodyPr/>
          <a:lstStyle/>
          <a:p>
            <a:r>
              <a:rPr lang="it-IT" sz="1600" dirty="0">
                <a:latin typeface="Century Gothic" panose="020B0502020202020204" pitchFamily="34" charset="0"/>
              </a:rPr>
              <a:t>testo</a:t>
            </a:r>
          </a:p>
          <a:p>
            <a:endParaRPr lang="it-IT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tatus radiografico completo (se indicato)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marR="81279" indent="0" algn="r">
              <a:defRPr sz="2400"/>
            </a:lvl1pPr>
          </a:lstStyle>
          <a:p>
            <a:r>
              <a:rPr sz="2800" dirty="0">
                <a:latin typeface="Century Gothic" panose="020B0502020202020204" pitchFamily="34" charset="0"/>
              </a:rPr>
              <a:t>Status </a:t>
            </a:r>
            <a:r>
              <a:rPr sz="2800" dirty="0" err="1">
                <a:latin typeface="Century Gothic" panose="020B0502020202020204" pitchFamily="34" charset="0"/>
              </a:rPr>
              <a:t>radiografico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r>
              <a:rPr sz="2800" dirty="0" err="1">
                <a:latin typeface="Century Gothic" panose="020B0502020202020204" pitchFamily="34" charset="0"/>
              </a:rPr>
              <a:t>completo</a:t>
            </a:r>
            <a:r>
              <a:rPr sz="2800" dirty="0">
                <a:latin typeface="Century Gothic" panose="020B0502020202020204" pitchFamily="34" charset="0"/>
              </a:rPr>
              <a:t> </a:t>
            </a:r>
            <a:br>
              <a:rPr lang="it-IT" sz="2800" dirty="0">
                <a:latin typeface="Century Gothic" panose="020B0502020202020204" pitchFamily="34" charset="0"/>
              </a:rPr>
            </a:br>
            <a:r>
              <a:rPr lang="it-IT" sz="2800" dirty="0">
                <a:latin typeface="Century Gothic" panose="020B0502020202020204" pitchFamily="34" charset="0"/>
              </a:rPr>
              <a:t>(preferibile averlo ma opzionale)</a:t>
            </a:r>
            <a:endParaRPr sz="2800" dirty="0">
              <a:latin typeface="Century Gothic" panose="020B0502020202020204" pitchFamily="34" charset="0"/>
            </a:endParaRPr>
          </a:p>
        </p:txBody>
      </p:sp>
      <p:pic>
        <p:nvPicPr>
          <p:cNvPr id="91" name="image.png" descr="image.png"/>
          <p:cNvPicPr>
            <a:picLocks/>
          </p:cNvPicPr>
          <p:nvPr/>
        </p:nvPicPr>
        <p:blipFill>
          <a:blip r:embed="rId2"/>
          <a:srcRect l="1437" t="4106" r="84786" b="20541"/>
          <a:stretch>
            <a:fillRect/>
          </a:stretch>
        </p:blipFill>
        <p:spPr>
          <a:xfrm>
            <a:off x="285750" y="214312"/>
            <a:ext cx="688975" cy="661988"/>
          </a:xfrm>
          <a:prstGeom prst="rect">
            <a:avLst/>
          </a:prstGeom>
          <a:ln w="12700">
            <a:miter lim="400000"/>
          </a:ln>
        </p:spPr>
      </p:pic>
      <p:sp>
        <p:nvSpPr>
          <p:cNvPr id="92" name="Rettangolo"/>
          <p:cNvSpPr/>
          <p:nvPr/>
        </p:nvSpPr>
        <p:spPr>
          <a:xfrm>
            <a:off x="428625" y="1214437"/>
            <a:ext cx="8215313" cy="3357563"/>
          </a:xfrm>
          <a:prstGeom prst="rect">
            <a:avLst/>
          </a:prstGeom>
          <a:ln>
            <a:solidFill>
              <a:srgbClr val="FFFFFF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99">
        <p:fade/>
      </p:transition>
    </mc:Choice>
    <mc:Fallback xmlns="" xmlns:m="http://schemas.openxmlformats.org/officeDocument/2006/math" xmlns:a14="http://schemas.microsoft.com/office/drawing/2010/main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Calibri"/>
        <a:ea typeface="Calibri"/>
        <a:cs typeface="Calibri"/>
      </a:majorFont>
      <a:minorFont>
        <a:latin typeface="Calibri"/>
        <a:ea typeface="Calibri"/>
        <a:cs typeface="Calibri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4F81BD"/>
        </a:solidFill>
        <a:ln w="9525" cap="flat">
          <a:solidFill>
            <a:srgbClr val="FFFFFF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40639" marR="40639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>
              <a:solidFill>
                <a:srgbClr val="FFFFFF"/>
              </a:solidFill>
            </a:uFill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9525" cap="flat">
          <a:solidFill>
            <a:srgbClr val="FFFFFF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40639" marR="40639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>
              <a:solidFill>
                <a:srgbClr val="FFFFFF"/>
              </a:solidFill>
            </a:uFill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Calibri"/>
        <a:ea typeface="Calibri"/>
        <a:cs typeface="Calibri"/>
      </a:majorFont>
      <a:minorFont>
        <a:latin typeface="Calibri"/>
        <a:ea typeface="Calibri"/>
        <a:cs typeface="Calibri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4F81BD"/>
        </a:solidFill>
        <a:ln w="9525" cap="flat">
          <a:solidFill>
            <a:srgbClr val="FFFFFF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40639" marR="40639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>
              <a:solidFill>
                <a:srgbClr val="FFFFFF"/>
              </a:solidFill>
            </a:uFill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9525" cap="flat">
          <a:solidFill>
            <a:srgbClr val="FFFFFF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40639" marR="40639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>
              <a:solidFill>
                <a:srgbClr val="FFFFFF"/>
              </a:solidFill>
            </a:uFill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296</TotalTime>
  <Words>708</Words>
  <Application>Microsoft Office PowerPoint</Application>
  <PresentationFormat>Presentazione su schermo (16:9)</PresentationFormat>
  <Paragraphs>92</Paragraphs>
  <Slides>30</Slides>
  <Notes>4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5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30</vt:i4>
      </vt:variant>
    </vt:vector>
  </HeadingPairs>
  <TitlesOfParts>
    <vt:vector size="36" baseType="lpstr">
      <vt:lpstr>Arial</vt:lpstr>
      <vt:lpstr>Calibri</vt:lpstr>
      <vt:lpstr>Century Gothic</vt:lpstr>
      <vt:lpstr>Lucida Grande</vt:lpstr>
      <vt:lpstr>Verdana</vt:lpstr>
      <vt:lpstr>White</vt:lpstr>
      <vt:lpstr>Accademia Italiana di Odontoiatria Protesica Concorso AIOP Young</vt:lpstr>
      <vt:lpstr>Presentazione standard di PowerPoint</vt:lpstr>
      <vt:lpstr>Immagini extraorali iniziali (preferibile averle ma opzionali)</vt:lpstr>
      <vt:lpstr>Immagini intraorali iniziali</vt:lpstr>
      <vt:lpstr>Immagini intraorali iniziali</vt:lpstr>
      <vt:lpstr>Esame parodontale iniziale (preferibile averlo ma opzionale)</vt:lpstr>
      <vt:lpstr>Esame parodontale iniziale</vt:lpstr>
      <vt:lpstr>Analisi della situazione parodontale</vt:lpstr>
      <vt:lpstr>Status radiografico completo  (preferibile averlo ma opzionale)</vt:lpstr>
      <vt:lpstr>Ortopantomografia (se indicata)</vt:lpstr>
      <vt:lpstr>Altri esami radiografici (se indicati)</vt:lpstr>
      <vt:lpstr>Analisi dell’esame radiografico</vt:lpstr>
      <vt:lpstr>Analisi occlusale del caso</vt:lpstr>
      <vt:lpstr>Modelli iniziali (se indicato, montati in articolatore)</vt:lpstr>
      <vt:lpstr>Diagnosi e prognosi </vt:lpstr>
      <vt:lpstr>Piano di trattamento </vt:lpstr>
      <vt:lpstr>Sequenza operativa protesica</vt:lpstr>
      <vt:lpstr>Presentazione standard di PowerPoint</vt:lpstr>
      <vt:lpstr>Primi Provvisori</vt:lpstr>
      <vt:lpstr>Secondi Provvisori (se indicati)</vt:lpstr>
      <vt:lpstr>Impronte definitive (dettagliate ed ingrandite) </vt:lpstr>
      <vt:lpstr>Registrazioni inviate al laboratorio</vt:lpstr>
      <vt:lpstr>Prova strutture</vt:lpstr>
      <vt:lpstr>Presentazione standard di PowerPoint</vt:lpstr>
      <vt:lpstr>Immagini extraorali finali</vt:lpstr>
      <vt:lpstr>Immagini intraorali finali</vt:lpstr>
      <vt:lpstr>Immagini intraorali finali</vt:lpstr>
      <vt:lpstr>Esame radiografico finale</vt:lpstr>
      <vt:lpstr>Valutazione finale del caso</vt:lpstr>
      <vt:lpstr>Follow up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Info Amoroso Dentisti</cp:lastModifiedBy>
  <cp:revision>9</cp:revision>
  <dcterms:modified xsi:type="dcterms:W3CDTF">2025-02-10T14:38:24Z</dcterms:modified>
</cp:coreProperties>
</file>